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1"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71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png>
</file>

<file path=ppt/media/image10.jpeg>
</file>

<file path=ppt/media/image11.png>
</file>

<file path=ppt/media/image12.png>
</file>

<file path=ppt/media/image13.png>
</file>

<file path=ppt/media/image2.jpeg>
</file>

<file path=ppt/media/image3.png>
</file>

<file path=ppt/media/image4.jpeg>
</file>

<file path=ppt/media/image5.pn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C55F2666-7A98-47A8-8B9B-BCA04E7030DC}" type="datetimeFigureOut">
              <a:rPr lang="es-ES" smtClean="0"/>
              <a:t>28/02/2019</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C5127B6A-D4BF-4B8D-9AF8-16EB5772FC5B}" type="slidenum">
              <a:rPr lang="es-ES" smtClean="0"/>
              <a:t>‹Nº›</a:t>
            </a:fld>
            <a:endParaRPr lang="es-ES"/>
          </a:p>
        </p:txBody>
      </p:sp>
    </p:spTree>
    <p:extLst>
      <p:ext uri="{BB962C8B-B14F-4D97-AF65-F5344CB8AC3E}">
        <p14:creationId xmlns:p14="http://schemas.microsoft.com/office/powerpoint/2010/main" val="26873297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C55F2666-7A98-47A8-8B9B-BCA04E7030DC}" type="datetimeFigureOut">
              <a:rPr lang="es-ES" smtClean="0"/>
              <a:t>28/02/2019</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C5127B6A-D4BF-4B8D-9AF8-16EB5772FC5B}" type="slidenum">
              <a:rPr lang="es-ES" smtClean="0"/>
              <a:t>‹Nº›</a:t>
            </a:fld>
            <a:endParaRPr lang="es-ES"/>
          </a:p>
        </p:txBody>
      </p:sp>
    </p:spTree>
    <p:extLst>
      <p:ext uri="{BB962C8B-B14F-4D97-AF65-F5344CB8AC3E}">
        <p14:creationId xmlns:p14="http://schemas.microsoft.com/office/powerpoint/2010/main" val="41501756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smtClean="0"/>
              <a:t>Haga clic para modificar el estilo de título del patrón</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C55F2666-7A98-47A8-8B9B-BCA04E7030DC}" type="datetimeFigureOut">
              <a:rPr lang="es-ES" smtClean="0"/>
              <a:t>28/02/2019</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C5127B6A-D4BF-4B8D-9AF8-16EB5772FC5B}" type="slidenum">
              <a:rPr lang="es-ES" smtClean="0"/>
              <a:t>‹Nº›</a:t>
            </a:fld>
            <a:endParaRPr lang="es-E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5779351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C55F2666-7A98-47A8-8B9B-BCA04E7030DC}" type="datetimeFigureOut">
              <a:rPr lang="es-ES" smtClean="0"/>
              <a:t>28/02/2019</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C5127B6A-D4BF-4B8D-9AF8-16EB5772FC5B}" type="slidenum">
              <a:rPr lang="es-ES" smtClean="0"/>
              <a:t>‹Nº›</a:t>
            </a:fld>
            <a:endParaRPr lang="es-ES"/>
          </a:p>
        </p:txBody>
      </p:sp>
    </p:spTree>
    <p:extLst>
      <p:ext uri="{BB962C8B-B14F-4D97-AF65-F5344CB8AC3E}">
        <p14:creationId xmlns:p14="http://schemas.microsoft.com/office/powerpoint/2010/main" val="209493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smtClean="0"/>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C55F2666-7A98-47A8-8B9B-BCA04E7030DC}" type="datetimeFigureOut">
              <a:rPr lang="es-ES" smtClean="0"/>
              <a:t>28/02/2019</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C5127B6A-D4BF-4B8D-9AF8-16EB5772FC5B}" type="slidenum">
              <a:rPr lang="es-ES" smtClean="0"/>
              <a:t>‹Nº›</a:t>
            </a:fld>
            <a:endParaRPr lang="es-E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556492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s-ES" smtClean="0"/>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C55F2666-7A98-47A8-8B9B-BCA04E7030DC}" type="datetimeFigureOut">
              <a:rPr lang="es-ES" smtClean="0"/>
              <a:t>28/02/2019</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C5127B6A-D4BF-4B8D-9AF8-16EB5772FC5B}" type="slidenum">
              <a:rPr lang="es-ES" smtClean="0"/>
              <a:t>‹Nº›</a:t>
            </a:fld>
            <a:endParaRPr lang="es-ES"/>
          </a:p>
        </p:txBody>
      </p:sp>
    </p:spTree>
    <p:extLst>
      <p:ext uri="{BB962C8B-B14F-4D97-AF65-F5344CB8AC3E}">
        <p14:creationId xmlns:p14="http://schemas.microsoft.com/office/powerpoint/2010/main" val="40812096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C55F2666-7A98-47A8-8B9B-BCA04E7030DC}" type="datetimeFigureOut">
              <a:rPr lang="es-ES" smtClean="0"/>
              <a:t>28/02/2019</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C5127B6A-D4BF-4B8D-9AF8-16EB5772FC5B}" type="slidenum">
              <a:rPr lang="es-ES" smtClean="0"/>
              <a:t>‹Nº›</a:t>
            </a:fld>
            <a:endParaRPr lang="es-ES"/>
          </a:p>
        </p:txBody>
      </p:sp>
    </p:spTree>
    <p:extLst>
      <p:ext uri="{BB962C8B-B14F-4D97-AF65-F5344CB8AC3E}">
        <p14:creationId xmlns:p14="http://schemas.microsoft.com/office/powerpoint/2010/main" val="18916777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C55F2666-7A98-47A8-8B9B-BCA04E7030DC}" type="datetimeFigureOut">
              <a:rPr lang="es-ES" smtClean="0"/>
              <a:t>28/02/2019</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C5127B6A-D4BF-4B8D-9AF8-16EB5772FC5B}" type="slidenum">
              <a:rPr lang="es-ES" smtClean="0"/>
              <a:t>‹Nº›</a:t>
            </a:fld>
            <a:endParaRPr lang="es-ES"/>
          </a:p>
        </p:txBody>
      </p:sp>
    </p:spTree>
    <p:extLst>
      <p:ext uri="{BB962C8B-B14F-4D97-AF65-F5344CB8AC3E}">
        <p14:creationId xmlns:p14="http://schemas.microsoft.com/office/powerpoint/2010/main" val="42311335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C55F2666-7A98-47A8-8B9B-BCA04E7030DC}" type="datetimeFigureOut">
              <a:rPr lang="es-ES" smtClean="0"/>
              <a:t>28/02/2019</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C5127B6A-D4BF-4B8D-9AF8-16EB5772FC5B}" type="slidenum">
              <a:rPr lang="es-ES" smtClean="0"/>
              <a:t>‹Nº›</a:t>
            </a:fld>
            <a:endParaRPr lang="es-ES"/>
          </a:p>
        </p:txBody>
      </p:sp>
    </p:spTree>
    <p:extLst>
      <p:ext uri="{BB962C8B-B14F-4D97-AF65-F5344CB8AC3E}">
        <p14:creationId xmlns:p14="http://schemas.microsoft.com/office/powerpoint/2010/main" val="21503928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C55F2666-7A98-47A8-8B9B-BCA04E7030DC}" type="datetimeFigureOut">
              <a:rPr lang="es-ES" smtClean="0"/>
              <a:t>28/02/2019</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C5127B6A-D4BF-4B8D-9AF8-16EB5772FC5B}" type="slidenum">
              <a:rPr lang="es-ES" smtClean="0"/>
              <a:t>‹Nº›</a:t>
            </a:fld>
            <a:endParaRPr lang="es-ES"/>
          </a:p>
        </p:txBody>
      </p:sp>
    </p:spTree>
    <p:extLst>
      <p:ext uri="{BB962C8B-B14F-4D97-AF65-F5344CB8AC3E}">
        <p14:creationId xmlns:p14="http://schemas.microsoft.com/office/powerpoint/2010/main" val="42625867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C55F2666-7A98-47A8-8B9B-BCA04E7030DC}" type="datetimeFigureOut">
              <a:rPr lang="es-ES" smtClean="0"/>
              <a:t>28/02/2019</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C5127B6A-D4BF-4B8D-9AF8-16EB5772FC5B}" type="slidenum">
              <a:rPr lang="es-ES" smtClean="0"/>
              <a:t>‹Nº›</a:t>
            </a:fld>
            <a:endParaRPr lang="es-ES"/>
          </a:p>
        </p:txBody>
      </p:sp>
    </p:spTree>
    <p:extLst>
      <p:ext uri="{BB962C8B-B14F-4D97-AF65-F5344CB8AC3E}">
        <p14:creationId xmlns:p14="http://schemas.microsoft.com/office/powerpoint/2010/main" val="13410907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C55F2666-7A98-47A8-8B9B-BCA04E7030DC}" type="datetimeFigureOut">
              <a:rPr lang="es-ES" smtClean="0"/>
              <a:t>28/02/2019</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C5127B6A-D4BF-4B8D-9AF8-16EB5772FC5B}" type="slidenum">
              <a:rPr lang="es-ES" smtClean="0"/>
              <a:t>‹Nº›</a:t>
            </a:fld>
            <a:endParaRPr lang="es-ES"/>
          </a:p>
        </p:txBody>
      </p:sp>
    </p:spTree>
    <p:extLst>
      <p:ext uri="{BB962C8B-B14F-4D97-AF65-F5344CB8AC3E}">
        <p14:creationId xmlns:p14="http://schemas.microsoft.com/office/powerpoint/2010/main" val="13911754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C55F2666-7A98-47A8-8B9B-BCA04E7030DC}" type="datetimeFigureOut">
              <a:rPr lang="es-ES" smtClean="0"/>
              <a:t>28/02/2019</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C5127B6A-D4BF-4B8D-9AF8-16EB5772FC5B}" type="slidenum">
              <a:rPr lang="es-ES" smtClean="0"/>
              <a:t>‹Nº›</a:t>
            </a:fld>
            <a:endParaRPr lang="es-ES"/>
          </a:p>
        </p:txBody>
      </p:sp>
    </p:spTree>
    <p:extLst>
      <p:ext uri="{BB962C8B-B14F-4D97-AF65-F5344CB8AC3E}">
        <p14:creationId xmlns:p14="http://schemas.microsoft.com/office/powerpoint/2010/main" val="2693344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55F2666-7A98-47A8-8B9B-BCA04E7030DC}" type="datetimeFigureOut">
              <a:rPr lang="es-ES" smtClean="0"/>
              <a:t>28/02/2019</a:t>
            </a:fld>
            <a:endParaRPr lang="es-ES"/>
          </a:p>
        </p:txBody>
      </p:sp>
      <p:sp>
        <p:nvSpPr>
          <p:cNvPr id="3" name="Footer Placeholder 2"/>
          <p:cNvSpPr>
            <a:spLocks noGrp="1"/>
          </p:cNvSpPr>
          <p:nvPr>
            <p:ph type="ftr" sz="quarter" idx="11"/>
          </p:nvPr>
        </p:nvSpPr>
        <p:spPr/>
        <p:txBody>
          <a:bodyPr/>
          <a:lstStyle/>
          <a:p>
            <a:endParaRPr lang="es-ES"/>
          </a:p>
        </p:txBody>
      </p:sp>
      <p:sp>
        <p:nvSpPr>
          <p:cNvPr id="4" name="Slide Number Placeholder 3"/>
          <p:cNvSpPr>
            <a:spLocks noGrp="1"/>
          </p:cNvSpPr>
          <p:nvPr>
            <p:ph type="sldNum" sz="quarter" idx="12"/>
          </p:nvPr>
        </p:nvSpPr>
        <p:spPr/>
        <p:txBody>
          <a:bodyPr/>
          <a:lstStyle/>
          <a:p>
            <a:fld id="{C5127B6A-D4BF-4B8D-9AF8-16EB5772FC5B}" type="slidenum">
              <a:rPr lang="es-ES" smtClean="0"/>
              <a:t>‹Nº›</a:t>
            </a:fld>
            <a:endParaRPr lang="es-ES"/>
          </a:p>
        </p:txBody>
      </p:sp>
    </p:spTree>
    <p:extLst>
      <p:ext uri="{BB962C8B-B14F-4D97-AF65-F5344CB8AC3E}">
        <p14:creationId xmlns:p14="http://schemas.microsoft.com/office/powerpoint/2010/main" val="42613075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C55F2666-7A98-47A8-8B9B-BCA04E7030DC}" type="datetimeFigureOut">
              <a:rPr lang="es-ES" smtClean="0"/>
              <a:t>28/02/2019</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C5127B6A-D4BF-4B8D-9AF8-16EB5772FC5B}" type="slidenum">
              <a:rPr lang="es-ES" smtClean="0"/>
              <a:t>‹Nº›</a:t>
            </a:fld>
            <a:endParaRPr lang="es-ES"/>
          </a:p>
        </p:txBody>
      </p:sp>
    </p:spTree>
    <p:extLst>
      <p:ext uri="{BB962C8B-B14F-4D97-AF65-F5344CB8AC3E}">
        <p14:creationId xmlns:p14="http://schemas.microsoft.com/office/powerpoint/2010/main" val="21215993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C55F2666-7A98-47A8-8B9B-BCA04E7030DC}" type="datetimeFigureOut">
              <a:rPr lang="es-ES" smtClean="0"/>
              <a:t>28/02/2019</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C5127B6A-D4BF-4B8D-9AF8-16EB5772FC5B}" type="slidenum">
              <a:rPr lang="es-ES" smtClean="0"/>
              <a:t>‹Nº›</a:t>
            </a:fld>
            <a:endParaRPr lang="es-ES"/>
          </a:p>
        </p:txBody>
      </p:sp>
    </p:spTree>
    <p:extLst>
      <p:ext uri="{BB962C8B-B14F-4D97-AF65-F5344CB8AC3E}">
        <p14:creationId xmlns:p14="http://schemas.microsoft.com/office/powerpoint/2010/main" val="41930795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55F2666-7A98-47A8-8B9B-BCA04E7030DC}" type="datetimeFigureOut">
              <a:rPr lang="es-ES" smtClean="0"/>
              <a:t>28/02/2019</a:t>
            </a:fld>
            <a:endParaRPr lang="es-E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s-E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C5127B6A-D4BF-4B8D-9AF8-16EB5772FC5B}" type="slidenum">
              <a:rPr lang="es-ES" smtClean="0"/>
              <a:t>‹Nº›</a:t>
            </a:fld>
            <a:endParaRPr lang="es-ES"/>
          </a:p>
        </p:txBody>
      </p:sp>
    </p:spTree>
    <p:extLst>
      <p:ext uri="{BB962C8B-B14F-4D97-AF65-F5344CB8AC3E}">
        <p14:creationId xmlns:p14="http://schemas.microsoft.com/office/powerpoint/2010/main" val="1266897112"/>
      </p:ext>
    </p:extLst>
  </p:cSld>
  <p:clrMap bg1="dk1" tx1="lt1" bg2="dk2" tx2="lt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 id="2147483753" r:id="rId12"/>
    <p:sldLayoutId id="2147483754" r:id="rId13"/>
    <p:sldLayoutId id="2147483755" r:id="rId14"/>
    <p:sldLayoutId id="2147483756" r:id="rId15"/>
    <p:sldLayoutId id="2147483757"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n-US" dirty="0" smtClean="0"/>
              <a:t>DISEÑO DE ITERFACES Y UX</a:t>
            </a:r>
            <a:endParaRPr lang="es-ES" dirty="0"/>
          </a:p>
        </p:txBody>
      </p:sp>
      <p:sp>
        <p:nvSpPr>
          <p:cNvPr id="3" name="Subtítulo 2"/>
          <p:cNvSpPr>
            <a:spLocks noGrp="1"/>
          </p:cNvSpPr>
          <p:nvPr>
            <p:ph type="subTitle" idx="1"/>
          </p:nvPr>
        </p:nvSpPr>
        <p:spPr>
          <a:xfrm>
            <a:off x="1507067" y="4050832"/>
            <a:ext cx="7766936" cy="1531101"/>
          </a:xfrm>
        </p:spPr>
        <p:txBody>
          <a:bodyPr>
            <a:normAutofit lnSpcReduction="10000"/>
          </a:bodyPr>
          <a:lstStyle/>
          <a:p>
            <a:r>
              <a:rPr lang="en-US" dirty="0" smtClean="0"/>
              <a:t>Carlos </a:t>
            </a:r>
            <a:r>
              <a:rPr lang="en-US" dirty="0" smtClean="0"/>
              <a:t>Chasipanta</a:t>
            </a:r>
          </a:p>
          <a:p>
            <a:r>
              <a:rPr lang="en-US" dirty="0" err="1" smtClean="0"/>
              <a:t>Sexto</a:t>
            </a:r>
            <a:r>
              <a:rPr lang="en-US" dirty="0" smtClean="0"/>
              <a:t> </a:t>
            </a:r>
            <a:r>
              <a:rPr lang="en-US" dirty="0" err="1" smtClean="0"/>
              <a:t>Sistemas</a:t>
            </a:r>
            <a:endParaRPr lang="en-US" dirty="0" smtClean="0"/>
          </a:p>
          <a:p>
            <a:r>
              <a:rPr lang="en-US" dirty="0" err="1" smtClean="0"/>
              <a:t>Programaci</a:t>
            </a:r>
            <a:r>
              <a:rPr lang="es-EC" dirty="0" smtClean="0"/>
              <a:t>ón Objetos II</a:t>
            </a:r>
          </a:p>
          <a:p>
            <a:r>
              <a:rPr lang="es-EC" dirty="0" smtClean="0"/>
              <a:t>Análisis de Sistemas</a:t>
            </a:r>
            <a:endParaRPr lang="es-ES" dirty="0"/>
          </a:p>
        </p:txBody>
      </p:sp>
      <p:pic>
        <p:nvPicPr>
          <p:cNvPr id="4" name="Imagen 3"/>
          <p:cNvPicPr>
            <a:picLocks noChangeAspect="1"/>
          </p:cNvPicPr>
          <p:nvPr/>
        </p:nvPicPr>
        <p:blipFill>
          <a:blip r:embed="rId2"/>
          <a:stretch>
            <a:fillRect/>
          </a:stretch>
        </p:blipFill>
        <p:spPr>
          <a:xfrm>
            <a:off x="1956756" y="3244895"/>
            <a:ext cx="4471339" cy="2977982"/>
          </a:xfrm>
          <a:prstGeom prst="rect">
            <a:avLst/>
          </a:prstGeom>
        </p:spPr>
      </p:pic>
    </p:spTree>
    <p:extLst>
      <p:ext uri="{BB962C8B-B14F-4D97-AF65-F5344CB8AC3E}">
        <p14:creationId xmlns:p14="http://schemas.microsoft.com/office/powerpoint/2010/main" val="21064221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MX" b="1" dirty="0"/>
              <a:t>Definiendo el MVP de un </a:t>
            </a:r>
            <a:r>
              <a:rPr lang="es-MX" b="1" dirty="0" smtClean="0"/>
              <a:t>producto</a:t>
            </a:r>
            <a:endParaRPr lang="es-ES" dirty="0"/>
          </a:p>
        </p:txBody>
      </p:sp>
      <p:sp>
        <p:nvSpPr>
          <p:cNvPr id="3" name="Marcador de contenido 2"/>
          <p:cNvSpPr>
            <a:spLocks noGrp="1"/>
          </p:cNvSpPr>
          <p:nvPr>
            <p:ph sz="half" idx="1"/>
          </p:nvPr>
        </p:nvSpPr>
        <p:spPr/>
        <p:txBody>
          <a:bodyPr>
            <a:normAutofit fontScale="70000" lnSpcReduction="20000"/>
          </a:bodyPr>
          <a:lstStyle/>
          <a:p>
            <a:r>
              <a:rPr lang="es-MX" b="1" dirty="0"/>
              <a:t>MVP</a:t>
            </a:r>
            <a:r>
              <a:rPr lang="es-MX" dirty="0"/>
              <a:t> = </a:t>
            </a:r>
            <a:r>
              <a:rPr lang="es-MX" dirty="0" err="1"/>
              <a:t>Minimum</a:t>
            </a:r>
            <a:r>
              <a:rPr lang="es-MX" dirty="0"/>
              <a:t> Viable </a:t>
            </a:r>
            <a:r>
              <a:rPr lang="es-MX" dirty="0" err="1"/>
              <a:t>Product</a:t>
            </a:r>
            <a:r>
              <a:rPr lang="es-MX" dirty="0"/>
              <a:t> o Producto Mínimo Viable.</a:t>
            </a:r>
          </a:p>
          <a:p>
            <a:r>
              <a:rPr lang="es-MX" dirty="0"/>
              <a:t>En este proceso lo que vamos a dejar listo son las </a:t>
            </a:r>
            <a:r>
              <a:rPr lang="es-MX" i="1" dirty="0"/>
              <a:t>funcionalidades</a:t>
            </a:r>
            <a:r>
              <a:rPr lang="es-MX" dirty="0"/>
              <a:t> que ya detectamos son las que nuestro producto, en este caso, nuestra aplicación podría tener a partir de la investigación que ya hemos realizado respecto a los usuarios.</a:t>
            </a:r>
          </a:p>
          <a:p>
            <a:r>
              <a:rPr lang="es-MX" dirty="0"/>
              <a:t>Podemos entonces separar en </a:t>
            </a:r>
            <a:r>
              <a:rPr lang="es-MX" b="1" dirty="0"/>
              <a:t>dos etapas</a:t>
            </a:r>
            <a:r>
              <a:rPr lang="es-MX" dirty="0"/>
              <a:t> este proceso:</a:t>
            </a:r>
          </a:p>
          <a:p>
            <a:pPr lvl="1"/>
            <a:r>
              <a:rPr lang="es-MX" b="1" dirty="0"/>
              <a:t>1. Lista de </a:t>
            </a:r>
            <a:r>
              <a:rPr lang="es-MX" b="1" dirty="0" err="1"/>
              <a:t>features</a:t>
            </a:r>
            <a:r>
              <a:rPr lang="es-MX" b="1" dirty="0"/>
              <a:t>.</a:t>
            </a:r>
            <a:r>
              <a:rPr lang="es-MX" dirty="0"/>
              <a:t> Vamos a formalizar la lista de </a:t>
            </a:r>
            <a:r>
              <a:rPr lang="es-MX" i="1" dirty="0"/>
              <a:t>funcionalidades</a:t>
            </a:r>
            <a:r>
              <a:rPr lang="es-MX" dirty="0"/>
              <a:t> que encontramos en la historia que narramos de nuestras </a:t>
            </a:r>
            <a:r>
              <a:rPr lang="es-MX" b="1" dirty="0" err="1" smtClean="0"/>
              <a:t>proto</a:t>
            </a:r>
            <a:r>
              <a:rPr lang="es-MX" b="1" dirty="0" smtClean="0"/>
              <a:t>-personas</a:t>
            </a:r>
            <a:r>
              <a:rPr lang="es-MX" dirty="0" smtClean="0"/>
              <a:t>.</a:t>
            </a:r>
          </a:p>
          <a:p>
            <a:pPr lvl="1"/>
            <a:r>
              <a:rPr lang="es-MX" b="1" dirty="0" smtClean="0"/>
              <a:t>2</a:t>
            </a:r>
            <a:r>
              <a:rPr lang="es-MX" b="1" dirty="0"/>
              <a:t>. Priorizar.</a:t>
            </a:r>
            <a:r>
              <a:rPr lang="es-MX" dirty="0"/>
              <a:t> Definamos qué es un </a:t>
            </a:r>
            <a:r>
              <a:rPr lang="es-MX" b="1" i="1" dirty="0" err="1"/>
              <a:t>must</a:t>
            </a:r>
            <a:r>
              <a:rPr lang="es-MX" dirty="0"/>
              <a:t> (Sí o sí debe tener nuestro producto), un </a:t>
            </a:r>
            <a:r>
              <a:rPr lang="es-MX" b="1" i="1" dirty="0" err="1"/>
              <a:t>should</a:t>
            </a:r>
            <a:r>
              <a:rPr lang="es-MX" dirty="0"/>
              <a:t> (lo que debería tener nuestro producto) o un </a:t>
            </a:r>
            <a:r>
              <a:rPr lang="es-MX" b="1" i="1" dirty="0" err="1"/>
              <a:t>nice</a:t>
            </a:r>
            <a:r>
              <a:rPr lang="es-MX" b="1" i="1" dirty="0"/>
              <a:t> </a:t>
            </a:r>
            <a:r>
              <a:rPr lang="es-MX" b="1" i="1" dirty="0" err="1"/>
              <a:t>to</a:t>
            </a:r>
            <a:r>
              <a:rPr lang="es-MX" b="1" i="1" dirty="0"/>
              <a:t> </a:t>
            </a:r>
            <a:r>
              <a:rPr lang="es-MX" b="1" i="1" dirty="0" err="1"/>
              <a:t>have</a:t>
            </a:r>
            <a:r>
              <a:rPr lang="es-MX" dirty="0"/>
              <a:t> (lo que sería lindo tener en nuestro producto pero no es prioridad</a:t>
            </a:r>
            <a:r>
              <a:rPr lang="es-MX" dirty="0" smtClean="0"/>
              <a:t>).</a:t>
            </a:r>
          </a:p>
          <a:p>
            <a:r>
              <a:rPr lang="es-MX" b="1" dirty="0" smtClean="0"/>
              <a:t>Nota:</a:t>
            </a:r>
            <a:r>
              <a:rPr lang="es-MX" b="1" dirty="0"/>
              <a:t> </a:t>
            </a:r>
            <a:r>
              <a:rPr lang="es-MX" dirty="0" smtClean="0"/>
              <a:t>Siempre </a:t>
            </a:r>
            <a:r>
              <a:rPr lang="es-MX" dirty="0"/>
              <a:t>que se piense en </a:t>
            </a:r>
            <a:r>
              <a:rPr lang="es-MX" i="1" dirty="0"/>
              <a:t>funcionalidades</a:t>
            </a:r>
            <a:r>
              <a:rPr lang="es-MX" dirty="0"/>
              <a:t>, debemos pensar a nivel desarrollo el esfuerzo que implican.</a:t>
            </a:r>
          </a:p>
          <a:p>
            <a:endParaRPr lang="es-ES" dirty="0"/>
          </a:p>
        </p:txBody>
      </p:sp>
      <p:pic>
        <p:nvPicPr>
          <p:cNvPr id="8194" name="Picture 2" descr="Resultado de imagen para MVP de un producto"/>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5567196" y="1930399"/>
            <a:ext cx="5187239" cy="41109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05669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MX" b="1" dirty="0" err="1"/>
              <a:t>User</a:t>
            </a:r>
            <a:r>
              <a:rPr lang="es-MX" b="1" dirty="0"/>
              <a:t> Interface y Arquitectura de </a:t>
            </a:r>
            <a:r>
              <a:rPr lang="es-MX" b="1" dirty="0" smtClean="0"/>
              <a:t>Información</a:t>
            </a:r>
            <a:endParaRPr lang="es-ES" dirty="0"/>
          </a:p>
        </p:txBody>
      </p:sp>
    </p:spTree>
    <p:extLst>
      <p:ext uri="{BB962C8B-B14F-4D97-AF65-F5344CB8AC3E}">
        <p14:creationId xmlns:p14="http://schemas.microsoft.com/office/powerpoint/2010/main" val="26311715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MX" b="1" dirty="0"/>
              <a:t>Arquitectura de la Información (AI</a:t>
            </a:r>
            <a:r>
              <a:rPr lang="es-MX" b="1" dirty="0" smtClean="0"/>
              <a:t>)</a:t>
            </a:r>
            <a:endParaRPr lang="es-ES" dirty="0"/>
          </a:p>
        </p:txBody>
      </p:sp>
      <p:sp>
        <p:nvSpPr>
          <p:cNvPr id="3" name="Marcador de contenido 2"/>
          <p:cNvSpPr>
            <a:spLocks noGrp="1"/>
          </p:cNvSpPr>
          <p:nvPr>
            <p:ph sz="half" idx="1"/>
          </p:nvPr>
        </p:nvSpPr>
        <p:spPr/>
        <p:txBody>
          <a:bodyPr>
            <a:normAutofit lnSpcReduction="10000"/>
          </a:bodyPr>
          <a:lstStyle/>
          <a:p>
            <a:r>
              <a:rPr lang="es-MX" b="1" dirty="0" smtClean="0"/>
              <a:t>Valores para que respete la aplicación:</a:t>
            </a:r>
          </a:p>
          <a:p>
            <a:pPr lvl="1"/>
            <a:r>
              <a:rPr lang="es-MX" b="1" dirty="0" smtClean="0"/>
              <a:t>Colaborativo</a:t>
            </a:r>
          </a:p>
          <a:p>
            <a:pPr lvl="1"/>
            <a:r>
              <a:rPr lang="es-MX" b="1" dirty="0" smtClean="0"/>
              <a:t>Ordenado</a:t>
            </a:r>
          </a:p>
          <a:p>
            <a:pPr lvl="1"/>
            <a:r>
              <a:rPr lang="es-MX" b="1" dirty="0" smtClean="0"/>
              <a:t>Tiempo real</a:t>
            </a:r>
          </a:p>
          <a:p>
            <a:pPr lvl="1"/>
            <a:r>
              <a:rPr lang="es-MX" b="1" dirty="0" smtClean="0"/>
              <a:t>Participativo</a:t>
            </a:r>
          </a:p>
          <a:p>
            <a:r>
              <a:rPr lang="es-MX" dirty="0"/>
              <a:t>La </a:t>
            </a:r>
            <a:r>
              <a:rPr lang="es-MX" b="1" dirty="0"/>
              <a:t>Arquitectura de Información (AI)</a:t>
            </a:r>
            <a:r>
              <a:rPr lang="es-MX" dirty="0"/>
              <a:t> nos permite poder evaluar todo lo que nuestro producto necesita y así, comenzar a jerarquizar las funcionalidades según su prioridad</a:t>
            </a:r>
            <a:r>
              <a:rPr lang="es-MX" dirty="0" smtClean="0"/>
              <a:t>.</a:t>
            </a:r>
            <a:endParaRPr lang="es-MX" b="1" dirty="0"/>
          </a:p>
          <a:p>
            <a:endParaRPr lang="es-ES" dirty="0"/>
          </a:p>
        </p:txBody>
      </p:sp>
      <p:pic>
        <p:nvPicPr>
          <p:cNvPr id="9218" name="Picture 2" descr="Resultado de imagen para arquitectura de la informacion"/>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5362481" y="2160589"/>
            <a:ext cx="4709568" cy="38807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23942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MX" b="1" dirty="0"/>
              <a:t>Priorizando funcionalidades dentro de la Arquitectura de la Información</a:t>
            </a:r>
            <a:br>
              <a:rPr lang="es-MX" b="1" dirty="0"/>
            </a:br>
            <a:r>
              <a:rPr lang="es-MX" dirty="0"/>
              <a:t/>
            </a:r>
            <a:br>
              <a:rPr lang="es-MX" dirty="0"/>
            </a:br>
            <a:endParaRPr lang="es-ES" dirty="0"/>
          </a:p>
        </p:txBody>
      </p:sp>
      <p:sp>
        <p:nvSpPr>
          <p:cNvPr id="3" name="Marcador de contenido 2"/>
          <p:cNvSpPr>
            <a:spLocks noGrp="1"/>
          </p:cNvSpPr>
          <p:nvPr>
            <p:ph idx="1"/>
          </p:nvPr>
        </p:nvSpPr>
        <p:spPr/>
        <p:txBody>
          <a:bodyPr/>
          <a:lstStyle/>
          <a:p>
            <a:r>
              <a:rPr lang="es-MX" dirty="0"/>
              <a:t>Arquitectura de información, usabilidad, accesibilidad… todas ellas son disciplinas diferentes aunque íntimamente relacionadas, englobadas en una </a:t>
            </a:r>
            <a:r>
              <a:rPr lang="es-MX" dirty="0" err="1"/>
              <a:t>macrodisciplina</a:t>
            </a:r>
            <a:r>
              <a:rPr lang="es-MX" dirty="0"/>
              <a:t> denominada </a:t>
            </a:r>
            <a:r>
              <a:rPr lang="es-MX" b="1" dirty="0"/>
              <a:t>Experiencia de usuario (UX)</a:t>
            </a:r>
            <a:r>
              <a:rPr lang="es-MX" dirty="0"/>
              <a:t>que aglutina la arquitectura de información y la mayoría de las disciplinas cercanas a </a:t>
            </a:r>
            <a:r>
              <a:rPr lang="es-MX" dirty="0" smtClean="0"/>
              <a:t>ella.</a:t>
            </a:r>
          </a:p>
          <a:p>
            <a:endParaRPr lang="es-ES" dirty="0"/>
          </a:p>
        </p:txBody>
      </p:sp>
    </p:spTree>
    <p:extLst>
      <p:ext uri="{BB962C8B-B14F-4D97-AF65-F5344CB8AC3E}">
        <p14:creationId xmlns:p14="http://schemas.microsoft.com/office/powerpoint/2010/main" val="19167887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MX" b="1" dirty="0"/>
              <a:t>Patrones de Interfaz de Usuario (UI): Tipos de Navegación</a:t>
            </a:r>
            <a:br>
              <a:rPr lang="es-MX" b="1" dirty="0"/>
            </a:br>
            <a:r>
              <a:rPr lang="es-MX" dirty="0"/>
              <a:t/>
            </a:r>
            <a:br>
              <a:rPr lang="es-MX" dirty="0"/>
            </a:br>
            <a:endParaRPr lang="es-ES" dirty="0"/>
          </a:p>
        </p:txBody>
      </p:sp>
      <p:sp>
        <p:nvSpPr>
          <p:cNvPr id="3" name="Marcador de contenido 2"/>
          <p:cNvSpPr>
            <a:spLocks noGrp="1"/>
          </p:cNvSpPr>
          <p:nvPr>
            <p:ph idx="1"/>
          </p:nvPr>
        </p:nvSpPr>
        <p:spPr/>
        <p:txBody>
          <a:bodyPr/>
          <a:lstStyle/>
          <a:p>
            <a:r>
              <a:rPr lang="es-MX" dirty="0"/>
              <a:t>Los </a:t>
            </a:r>
            <a:r>
              <a:rPr lang="es-MX" b="1" dirty="0"/>
              <a:t>patrones de diseño</a:t>
            </a:r>
            <a:r>
              <a:rPr lang="es-MX" dirty="0"/>
              <a:t> son formas comunes de resolver problemas comunes.</a:t>
            </a:r>
            <a:br>
              <a:rPr lang="es-MX" dirty="0"/>
            </a:br>
            <a:r>
              <a:rPr lang="es-MX" dirty="0"/>
              <a:t>Nos ayudarán a darle sentido a las </a:t>
            </a:r>
            <a:r>
              <a:rPr lang="es-MX" i="1" dirty="0"/>
              <a:t>funcionalidades</a:t>
            </a:r>
            <a:r>
              <a:rPr lang="es-MX" dirty="0"/>
              <a:t> de nuestro producto basado en los casos de uso de nuestros usuarios.</a:t>
            </a:r>
          </a:p>
          <a:p>
            <a:r>
              <a:rPr lang="es-MX" dirty="0"/>
              <a:t>El primer </a:t>
            </a:r>
            <a:r>
              <a:rPr lang="es-MX" b="1" dirty="0"/>
              <a:t>patrón</a:t>
            </a:r>
            <a:r>
              <a:rPr lang="es-MX" dirty="0"/>
              <a:t> que vamos a ver es el de </a:t>
            </a:r>
            <a:r>
              <a:rPr lang="es-MX" b="1" dirty="0"/>
              <a:t>Navegación</a:t>
            </a:r>
            <a:r>
              <a:rPr lang="es-MX" dirty="0"/>
              <a:t>.</a:t>
            </a:r>
            <a:br>
              <a:rPr lang="es-MX" dirty="0"/>
            </a:br>
            <a:r>
              <a:rPr lang="es-MX" dirty="0"/>
              <a:t>Es importante que evaluemos qué clase de </a:t>
            </a:r>
            <a:r>
              <a:rPr lang="es-MX" b="1" dirty="0"/>
              <a:t>navegación</a:t>
            </a:r>
            <a:r>
              <a:rPr lang="es-MX" dirty="0"/>
              <a:t> haría sentir cómodo al usuario, permitiéndole sentirse libre y totalmente ubicado en nuestro producto</a:t>
            </a:r>
            <a:r>
              <a:rPr lang="es-MX" dirty="0" smtClean="0"/>
              <a:t>.</a:t>
            </a:r>
            <a:endParaRPr lang="es-MX" dirty="0"/>
          </a:p>
        </p:txBody>
      </p:sp>
    </p:spTree>
    <p:extLst>
      <p:ext uri="{BB962C8B-B14F-4D97-AF65-F5344CB8AC3E}">
        <p14:creationId xmlns:p14="http://schemas.microsoft.com/office/powerpoint/2010/main" val="7934564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b="1" dirty="0"/>
              <a:t>Priorizando </a:t>
            </a:r>
            <a:r>
              <a:rPr lang="es-ES" b="1" dirty="0" smtClean="0"/>
              <a:t>funcionalidades</a:t>
            </a:r>
            <a:endParaRPr lang="es-ES" dirty="0"/>
          </a:p>
        </p:txBody>
      </p:sp>
      <p:sp>
        <p:nvSpPr>
          <p:cNvPr id="3" name="Marcador de contenido 2"/>
          <p:cNvSpPr>
            <a:spLocks noGrp="1"/>
          </p:cNvSpPr>
          <p:nvPr>
            <p:ph idx="1"/>
          </p:nvPr>
        </p:nvSpPr>
        <p:spPr/>
        <p:txBody>
          <a:bodyPr/>
          <a:lstStyle/>
          <a:p>
            <a:r>
              <a:rPr lang="es-MX" dirty="0"/>
              <a:t>Es muy importante que para cada pantalla que diseñemos de nuestra aplicación le dejemos muy claro al usuario cuáles son las </a:t>
            </a:r>
            <a:r>
              <a:rPr lang="es-MX" b="1" dirty="0"/>
              <a:t>acciones principales (primarias)</a:t>
            </a:r>
            <a:r>
              <a:rPr lang="es-MX" dirty="0"/>
              <a:t> que queremos que realice y las </a:t>
            </a:r>
            <a:r>
              <a:rPr lang="es-MX" b="1" dirty="0"/>
              <a:t>acciones que no son tan importantes (secundarias)</a:t>
            </a:r>
            <a:r>
              <a:rPr lang="es-MX" dirty="0"/>
              <a:t> pero que están a su disposición si desea usarlas.</a:t>
            </a:r>
            <a:endParaRPr lang="es-ES" dirty="0"/>
          </a:p>
        </p:txBody>
      </p:sp>
    </p:spTree>
    <p:extLst>
      <p:ext uri="{BB962C8B-B14F-4D97-AF65-F5344CB8AC3E}">
        <p14:creationId xmlns:p14="http://schemas.microsoft.com/office/powerpoint/2010/main" val="30815021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MX" b="1" dirty="0"/>
              <a:t>Utilizando \'</a:t>
            </a:r>
            <a:r>
              <a:rPr lang="es-MX" b="1" dirty="0" err="1"/>
              <a:t>Cards</a:t>
            </a:r>
            <a:r>
              <a:rPr lang="es-MX" b="1" dirty="0"/>
              <a:t>\' en la </a:t>
            </a:r>
            <a:r>
              <a:rPr lang="es-MX" b="1" dirty="0" smtClean="0"/>
              <a:t>interfaz</a:t>
            </a:r>
            <a:endParaRPr lang="es-ES" dirty="0"/>
          </a:p>
        </p:txBody>
      </p:sp>
      <p:sp>
        <p:nvSpPr>
          <p:cNvPr id="3" name="Marcador de contenido 2"/>
          <p:cNvSpPr>
            <a:spLocks noGrp="1"/>
          </p:cNvSpPr>
          <p:nvPr>
            <p:ph idx="1"/>
          </p:nvPr>
        </p:nvSpPr>
        <p:spPr/>
        <p:txBody>
          <a:bodyPr/>
          <a:lstStyle/>
          <a:p>
            <a:r>
              <a:rPr lang="es-MX" dirty="0"/>
              <a:t>La atención de un </a:t>
            </a:r>
            <a:r>
              <a:rPr lang="es-MX" i="1" dirty="0"/>
              <a:t>usuario</a:t>
            </a:r>
            <a:r>
              <a:rPr lang="es-MX" dirty="0"/>
              <a:t> al </a:t>
            </a:r>
            <a:r>
              <a:rPr lang="es-MX" i="1" dirty="0"/>
              <a:t>navegar en una</a:t>
            </a:r>
            <a:r>
              <a:rPr lang="es-MX" dirty="0"/>
              <a:t> </a:t>
            </a:r>
            <a:r>
              <a:rPr lang="es-MX" i="1" dirty="0"/>
              <a:t>interfaz</a:t>
            </a:r>
            <a:r>
              <a:rPr lang="es-MX" dirty="0"/>
              <a:t> es bastante frágil, por lo que debemos enfocarnos en presentarle la información lo más digerida posible y que llame en todo momento a la acción.</a:t>
            </a:r>
          </a:p>
          <a:p>
            <a:r>
              <a:rPr lang="es-MX" b="1" dirty="0" err="1"/>
              <a:t>Cards</a:t>
            </a:r>
            <a:r>
              <a:rPr lang="es-MX" dirty="0"/>
              <a:t> es una manera de representar información que nos permiten que los usuarios estén enfocados. Permiten también que los usuarios consuman la información que les estamos dando de una forma mucho más efectiva.</a:t>
            </a:r>
            <a:br>
              <a:rPr lang="es-MX" dirty="0"/>
            </a:br>
            <a:r>
              <a:rPr lang="es-MX" b="1" dirty="0" err="1"/>
              <a:t>Cards</a:t>
            </a:r>
            <a:r>
              <a:rPr lang="es-MX" dirty="0"/>
              <a:t> es un formato flexible que nos da amplias posibilidades de dónde y cómo utilizarlo.</a:t>
            </a:r>
          </a:p>
          <a:p>
            <a:r>
              <a:rPr lang="es-MX" b="1" dirty="0" smtClean="0"/>
              <a:t>Dato:</a:t>
            </a:r>
            <a:r>
              <a:rPr lang="es-MX" dirty="0"/>
              <a:t> </a:t>
            </a:r>
            <a:r>
              <a:rPr lang="es-MX" dirty="0" smtClean="0"/>
              <a:t>La</a:t>
            </a:r>
            <a:r>
              <a:rPr lang="es-MX" dirty="0"/>
              <a:t> </a:t>
            </a:r>
            <a:r>
              <a:rPr lang="es-MX" b="1" i="1" dirty="0"/>
              <a:t>grilla</a:t>
            </a:r>
            <a:r>
              <a:rPr lang="es-MX" dirty="0"/>
              <a:t> nos ayuda a mantener un equilibrio entre la información que estamos mostrando al usuario, haciendo que nuestra aplicación sea más intuitiva</a:t>
            </a:r>
            <a:r>
              <a:rPr lang="es-MX" dirty="0" smtClean="0"/>
              <a:t>.</a:t>
            </a:r>
            <a:endParaRPr lang="es-MX" dirty="0"/>
          </a:p>
        </p:txBody>
      </p:sp>
    </p:spTree>
    <p:extLst>
      <p:ext uri="{BB962C8B-B14F-4D97-AF65-F5344CB8AC3E}">
        <p14:creationId xmlns:p14="http://schemas.microsoft.com/office/powerpoint/2010/main" val="15958287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b="1" dirty="0"/>
              <a:t>Patrones de UI para múltiples </a:t>
            </a:r>
            <a:r>
              <a:rPr lang="es-ES" b="1" dirty="0" err="1" smtClean="0"/>
              <a:t>Cards</a:t>
            </a:r>
            <a:endParaRPr lang="es-ES" dirty="0"/>
          </a:p>
        </p:txBody>
      </p:sp>
      <p:sp>
        <p:nvSpPr>
          <p:cNvPr id="3" name="Marcador de contenido 2"/>
          <p:cNvSpPr>
            <a:spLocks noGrp="1"/>
          </p:cNvSpPr>
          <p:nvPr>
            <p:ph idx="1"/>
          </p:nvPr>
        </p:nvSpPr>
        <p:spPr/>
        <p:txBody>
          <a:bodyPr/>
          <a:lstStyle/>
          <a:p>
            <a:r>
              <a:rPr lang="es-MX" dirty="0"/>
              <a:t>El formato en el que le mostremos la información al usuario va a depender de cuál es la acción principal que queremos que realice.</a:t>
            </a:r>
          </a:p>
          <a:p>
            <a:r>
              <a:rPr lang="es-MX" dirty="0"/>
              <a:t>Una de las formas de presentar más información en menos espacio es </a:t>
            </a:r>
            <a:r>
              <a:rPr lang="es-MX" b="1" i="1" dirty="0" err="1"/>
              <a:t>accordion</a:t>
            </a:r>
            <a:r>
              <a:rPr lang="es-MX" dirty="0"/>
              <a:t>. Esto permite tener muchas </a:t>
            </a:r>
            <a:r>
              <a:rPr lang="es-MX" i="1" dirty="0" err="1"/>
              <a:t>cards</a:t>
            </a:r>
            <a:r>
              <a:rPr lang="es-MX" dirty="0"/>
              <a:t> o información concentradas en un espacio reducido para poderlas mostrar en cuanto haya una interacción del usuario</a:t>
            </a:r>
            <a:r>
              <a:rPr lang="es-MX" dirty="0" smtClean="0"/>
              <a:t>.</a:t>
            </a:r>
            <a:endParaRPr lang="es-MX" dirty="0"/>
          </a:p>
        </p:txBody>
      </p:sp>
    </p:spTree>
    <p:extLst>
      <p:ext uri="{BB962C8B-B14F-4D97-AF65-F5344CB8AC3E}">
        <p14:creationId xmlns:p14="http://schemas.microsoft.com/office/powerpoint/2010/main" val="14620248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b="1" dirty="0"/>
              <a:t>Modales en una </a:t>
            </a:r>
            <a:r>
              <a:rPr lang="es-ES" b="1" dirty="0" smtClean="0"/>
              <a:t>interfaz</a:t>
            </a:r>
            <a:endParaRPr lang="es-ES" dirty="0"/>
          </a:p>
        </p:txBody>
      </p:sp>
      <p:sp>
        <p:nvSpPr>
          <p:cNvPr id="3" name="Marcador de contenido 2"/>
          <p:cNvSpPr>
            <a:spLocks noGrp="1"/>
          </p:cNvSpPr>
          <p:nvPr>
            <p:ph idx="1"/>
          </p:nvPr>
        </p:nvSpPr>
        <p:spPr/>
        <p:txBody>
          <a:bodyPr/>
          <a:lstStyle/>
          <a:p>
            <a:r>
              <a:rPr lang="es-MX" dirty="0"/>
              <a:t>Los </a:t>
            </a:r>
            <a:r>
              <a:rPr lang="es-MX" b="1" dirty="0"/>
              <a:t>modales</a:t>
            </a:r>
            <a:r>
              <a:rPr lang="es-MX" dirty="0"/>
              <a:t> son pantallas que se abren para permitirnos realizar cierta acción o consumir cierta información sin dejar la página en la que se está navegando. Son una de las varias formas de mostrar información al usuario.</a:t>
            </a:r>
          </a:p>
          <a:p>
            <a:r>
              <a:rPr lang="es-MX" b="1" dirty="0" smtClean="0"/>
              <a:t>Nota: </a:t>
            </a:r>
            <a:r>
              <a:rPr lang="es-MX" dirty="0" smtClean="0"/>
              <a:t>Siempre </a:t>
            </a:r>
            <a:r>
              <a:rPr lang="es-MX" dirty="0"/>
              <a:t>debemos evaluar cuál es el mejor o los mejores </a:t>
            </a:r>
            <a:r>
              <a:rPr lang="es-MX" b="1" dirty="0"/>
              <a:t>Patrones de UI</a:t>
            </a:r>
            <a:r>
              <a:rPr lang="es-MX" dirty="0"/>
              <a:t> que debemos utilizar para presentar la información de manera clara y amigable a los usuarios</a:t>
            </a:r>
            <a:r>
              <a:rPr lang="es-MX" dirty="0" smtClean="0"/>
              <a:t>.</a:t>
            </a:r>
            <a:endParaRPr lang="es-MX" dirty="0"/>
          </a:p>
        </p:txBody>
      </p:sp>
    </p:spTree>
    <p:extLst>
      <p:ext uri="{BB962C8B-B14F-4D97-AF65-F5344CB8AC3E}">
        <p14:creationId xmlns:p14="http://schemas.microsoft.com/office/powerpoint/2010/main" val="30118429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b="1" dirty="0" err="1"/>
              <a:t>Empty</a:t>
            </a:r>
            <a:r>
              <a:rPr lang="es-ES" b="1" dirty="0"/>
              <a:t> </a:t>
            </a:r>
            <a:r>
              <a:rPr lang="es-ES" b="1" dirty="0" err="1"/>
              <a:t>States</a:t>
            </a:r>
            <a:r>
              <a:rPr lang="es-ES" b="1" dirty="0"/>
              <a:t> y </a:t>
            </a:r>
            <a:r>
              <a:rPr lang="es-ES" b="1" dirty="0" err="1" smtClean="0"/>
              <a:t>Onboarding</a:t>
            </a:r>
            <a:endParaRPr lang="es-ES" dirty="0"/>
          </a:p>
        </p:txBody>
      </p:sp>
      <p:sp>
        <p:nvSpPr>
          <p:cNvPr id="3" name="Marcador de contenido 2"/>
          <p:cNvSpPr>
            <a:spLocks noGrp="1"/>
          </p:cNvSpPr>
          <p:nvPr>
            <p:ph idx="1"/>
          </p:nvPr>
        </p:nvSpPr>
        <p:spPr/>
        <p:txBody>
          <a:bodyPr>
            <a:normAutofit fontScale="92500" lnSpcReduction="10000"/>
          </a:bodyPr>
          <a:lstStyle/>
          <a:p>
            <a:r>
              <a:rPr lang="es-MX" dirty="0"/>
              <a:t>El objetivo de los </a:t>
            </a:r>
            <a:r>
              <a:rPr lang="es-MX" b="1" dirty="0" err="1"/>
              <a:t>Empty</a:t>
            </a:r>
            <a:r>
              <a:rPr lang="es-MX" b="1" dirty="0"/>
              <a:t> </a:t>
            </a:r>
            <a:r>
              <a:rPr lang="es-MX" b="1" dirty="0" err="1"/>
              <a:t>States</a:t>
            </a:r>
            <a:r>
              <a:rPr lang="es-MX" b="1" dirty="0"/>
              <a:t> y el </a:t>
            </a:r>
            <a:r>
              <a:rPr lang="es-MX" b="1" dirty="0" err="1"/>
              <a:t>Onboarding</a:t>
            </a:r>
            <a:r>
              <a:rPr lang="es-MX" dirty="0"/>
              <a:t> es que el usuario se sienta acompañado y que sepa a dónde tiene que ir. El usuario siempre va a buscar recibir nueva información y nuevo contenido.</a:t>
            </a:r>
          </a:p>
          <a:p>
            <a:r>
              <a:rPr lang="es-MX" dirty="0"/>
              <a:t>El </a:t>
            </a:r>
            <a:r>
              <a:rPr lang="es-MX" b="1" dirty="0" err="1"/>
              <a:t>Onboarding</a:t>
            </a:r>
            <a:r>
              <a:rPr lang="es-MX" dirty="0"/>
              <a:t> es el proceso que se encarga de dar la bienvenida a los usuarios a un nuevo producto. En este proceso podemos modificar la interfaz con el objetivo de que el usuario pueda aprender mejor y más claramente cómo utilizar una interfaz.</a:t>
            </a:r>
          </a:p>
          <a:p>
            <a:r>
              <a:rPr lang="es-MX" dirty="0"/>
              <a:t>Un </a:t>
            </a:r>
            <a:r>
              <a:rPr lang="es-MX" b="1" dirty="0" err="1"/>
              <a:t>Empty</a:t>
            </a:r>
            <a:r>
              <a:rPr lang="es-MX" b="1" dirty="0"/>
              <a:t> </a:t>
            </a:r>
            <a:r>
              <a:rPr lang="es-MX" b="1" dirty="0" err="1"/>
              <a:t>State</a:t>
            </a:r>
            <a:r>
              <a:rPr lang="es-MX" dirty="0"/>
              <a:t> es una situación en la que no hay contenido que mostrar. Esto no es tan positivo para el usuario por lo que debemos evitarlo, pero en caso de que sea inevitable este espacio, debemos ofrecerle al usuario alguna alternativa de acciones que puedan realizar.</a:t>
            </a:r>
          </a:p>
          <a:p>
            <a:r>
              <a:rPr lang="es-MX" b="1" dirty="0" smtClean="0"/>
              <a:t>Nota: </a:t>
            </a:r>
            <a:r>
              <a:rPr lang="es-MX" dirty="0" smtClean="0"/>
              <a:t>Es </a:t>
            </a:r>
            <a:r>
              <a:rPr lang="es-MX" dirty="0"/>
              <a:t>importante que brindemos una buena experiencia a los usuarios más nuevos, no es necesario que nos conozcan de tiempo para que tengan esta experiencia.</a:t>
            </a:r>
          </a:p>
          <a:p>
            <a:endParaRPr lang="es-ES" dirty="0"/>
          </a:p>
        </p:txBody>
      </p:sp>
    </p:spTree>
    <p:extLst>
      <p:ext uri="{BB962C8B-B14F-4D97-AF65-F5344CB8AC3E}">
        <p14:creationId xmlns:p14="http://schemas.microsoft.com/office/powerpoint/2010/main" val="33347108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a:t>Introducción a UX</a:t>
            </a:r>
            <a:endParaRPr lang="es-ES" dirty="0"/>
          </a:p>
        </p:txBody>
      </p:sp>
      <p:sp>
        <p:nvSpPr>
          <p:cNvPr id="3" name="Marcador de contenido 2"/>
          <p:cNvSpPr>
            <a:spLocks noGrp="1"/>
          </p:cNvSpPr>
          <p:nvPr>
            <p:ph sz="half" idx="1"/>
          </p:nvPr>
        </p:nvSpPr>
        <p:spPr/>
        <p:txBody>
          <a:bodyPr/>
          <a:lstStyle/>
          <a:p>
            <a:r>
              <a:rPr lang="es-MX" b="1" dirty="0"/>
              <a:t>UX</a:t>
            </a:r>
            <a:r>
              <a:rPr lang="es-MX" dirty="0"/>
              <a:t> </a:t>
            </a:r>
            <a:r>
              <a:rPr lang="es-MX" b="1" dirty="0"/>
              <a:t>(Experiencia de Usuario)</a:t>
            </a:r>
            <a:r>
              <a:rPr lang="es-MX" dirty="0"/>
              <a:t>, en este caso, lo que pretende es enfocar los esfuerzos del diseño de un producto digital hacia el entendimiento de los diferentes tipos de usuario. </a:t>
            </a:r>
            <a:r>
              <a:rPr lang="es-MX" b="1" i="1" dirty="0"/>
              <a:t>Crear una aplicación basada en el usuario y sus necesidades.</a:t>
            </a:r>
            <a:endParaRPr lang="es-MX" dirty="0"/>
          </a:p>
          <a:p>
            <a:r>
              <a:rPr lang="es-MX" dirty="0"/>
              <a:t>Pero </a:t>
            </a:r>
            <a:r>
              <a:rPr lang="es-MX" b="1" dirty="0"/>
              <a:t>UX</a:t>
            </a:r>
            <a:r>
              <a:rPr lang="es-MX" dirty="0"/>
              <a:t> no es aplicable solamente en el mundo </a:t>
            </a:r>
            <a:r>
              <a:rPr lang="es-MX" i="1" dirty="0"/>
              <a:t>digital</a:t>
            </a:r>
            <a:r>
              <a:rPr lang="es-MX" dirty="0"/>
              <a:t>. Hay muchas cosas de la vida cotidiana que fueron diseñadas pensando en el usuario.</a:t>
            </a:r>
          </a:p>
          <a:p>
            <a:pPr marL="0" indent="0">
              <a:buNone/>
            </a:pPr>
            <a:endParaRPr lang="es-ES" dirty="0"/>
          </a:p>
        </p:txBody>
      </p:sp>
      <p:pic>
        <p:nvPicPr>
          <p:cNvPr id="4098" name="Picture 2" descr="Resultado de imagen para diseÃ±o de interfaces y ux"/>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5089525" y="1930401"/>
            <a:ext cx="6156230" cy="41109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31942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err="1"/>
              <a:t>Microinteracciones</a:t>
            </a:r>
            <a:endParaRPr lang="es-ES" dirty="0"/>
          </a:p>
        </p:txBody>
      </p:sp>
      <p:sp>
        <p:nvSpPr>
          <p:cNvPr id="3" name="Marcador de contenido 2"/>
          <p:cNvSpPr>
            <a:spLocks noGrp="1"/>
          </p:cNvSpPr>
          <p:nvPr>
            <p:ph idx="1"/>
          </p:nvPr>
        </p:nvSpPr>
        <p:spPr/>
        <p:txBody>
          <a:bodyPr/>
          <a:lstStyle/>
          <a:p>
            <a:r>
              <a:rPr lang="es-MX" dirty="0"/>
              <a:t>Nuestro objetivo como diseñadores, debería ser siempre aprender de nuestros usuarios. La elección de </a:t>
            </a:r>
            <a:r>
              <a:rPr lang="es-MX" b="1" dirty="0"/>
              <a:t>Patrones de UI</a:t>
            </a:r>
            <a:r>
              <a:rPr lang="es-MX" dirty="0"/>
              <a:t> debe ser en función de lo que conocemos de </a:t>
            </a:r>
            <a:r>
              <a:rPr lang="es-MX" b="1" i="1" dirty="0"/>
              <a:t>nuestros usuarios</a:t>
            </a:r>
            <a:r>
              <a:rPr lang="es-MX" dirty="0"/>
              <a:t>.</a:t>
            </a:r>
          </a:p>
          <a:p>
            <a:r>
              <a:rPr lang="es-MX" b="1" dirty="0" smtClean="0"/>
              <a:t>Nota:</a:t>
            </a:r>
            <a:r>
              <a:rPr lang="es-MX" b="1" dirty="0"/>
              <a:t> </a:t>
            </a:r>
            <a:r>
              <a:rPr lang="es-MX" dirty="0" smtClean="0"/>
              <a:t>Es </a:t>
            </a:r>
            <a:r>
              <a:rPr lang="es-MX" dirty="0"/>
              <a:t>importante que no paremos de aprender, de mirar lo que otros están haciendo e iterar hasta conseguir el mejor resultado que beneficie nuestro producto y a los usuarios</a:t>
            </a:r>
            <a:r>
              <a:rPr lang="es-MX" dirty="0" smtClean="0"/>
              <a:t>.</a:t>
            </a:r>
            <a:endParaRPr lang="es-MX" dirty="0"/>
          </a:p>
        </p:txBody>
      </p:sp>
      <p:pic>
        <p:nvPicPr>
          <p:cNvPr id="10242" name="Picture 2" descr="Resultado de imagen para Microinteraccion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17140" y="4301343"/>
            <a:ext cx="5623224" cy="16081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976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MX" b="1" dirty="0"/>
              <a:t>Mandamientos del diseño de productos digitales</a:t>
            </a:r>
            <a:br>
              <a:rPr lang="es-MX" b="1" dirty="0"/>
            </a:br>
            <a:r>
              <a:rPr lang="es-MX" dirty="0"/>
              <a:t/>
            </a:r>
            <a:br>
              <a:rPr lang="es-MX" dirty="0"/>
            </a:br>
            <a:endParaRPr lang="es-ES" dirty="0"/>
          </a:p>
        </p:txBody>
      </p:sp>
      <p:sp>
        <p:nvSpPr>
          <p:cNvPr id="3" name="Marcador de contenido 2"/>
          <p:cNvSpPr>
            <a:spLocks noGrp="1"/>
          </p:cNvSpPr>
          <p:nvPr>
            <p:ph idx="1"/>
          </p:nvPr>
        </p:nvSpPr>
        <p:spPr/>
        <p:txBody>
          <a:bodyPr>
            <a:normAutofit fontScale="92500" lnSpcReduction="10000"/>
          </a:bodyPr>
          <a:lstStyle/>
          <a:p>
            <a:r>
              <a:rPr lang="es-MX" dirty="0"/>
              <a:t>Estos son los </a:t>
            </a:r>
            <a:r>
              <a:rPr lang="es-MX" b="1" dirty="0"/>
              <a:t>mandamientos del diseño de productos digitales</a:t>
            </a:r>
            <a:r>
              <a:rPr lang="es-MX" dirty="0"/>
              <a:t>:</a:t>
            </a:r>
          </a:p>
          <a:p>
            <a:pPr lvl="1"/>
            <a:r>
              <a:rPr lang="es-MX" dirty="0"/>
              <a:t>Nosotros no contamos como usuarios de nuestra </a:t>
            </a:r>
            <a:r>
              <a:rPr lang="es-MX" dirty="0" err="1"/>
              <a:t>app</a:t>
            </a:r>
            <a:r>
              <a:rPr lang="es-MX" dirty="0"/>
              <a:t>.</a:t>
            </a:r>
          </a:p>
          <a:p>
            <a:pPr lvl="1"/>
            <a:r>
              <a:rPr lang="es-MX" dirty="0"/>
              <a:t>Pocas funciones bien resueltas, antes que muchas hechas a medias.</a:t>
            </a:r>
          </a:p>
          <a:p>
            <a:pPr lvl="1"/>
            <a:r>
              <a:rPr lang="es-MX" dirty="0"/>
              <a:t>Ser general primero, particular luego.</a:t>
            </a:r>
          </a:p>
          <a:p>
            <a:pPr lvl="1"/>
            <a:r>
              <a:rPr lang="es-MX" dirty="0"/>
              <a:t>Tomar ciertas decisiones por los usuarios; jerarquizar.</a:t>
            </a:r>
          </a:p>
          <a:p>
            <a:pPr lvl="1"/>
            <a:r>
              <a:rPr lang="es-MX" dirty="0"/>
              <a:t>Conocer a nuestros usuarios.</a:t>
            </a:r>
          </a:p>
          <a:p>
            <a:pPr lvl="1"/>
            <a:r>
              <a:rPr lang="es-MX" dirty="0"/>
              <a:t>Ahorrar pasos cuando se pueda y valga la pena.</a:t>
            </a:r>
          </a:p>
          <a:p>
            <a:pPr lvl="1"/>
            <a:r>
              <a:rPr lang="es-MX" dirty="0"/>
              <a:t>Ser transparentes; que la interfaz le hable al usuario.</a:t>
            </a:r>
          </a:p>
          <a:p>
            <a:pPr lvl="1"/>
            <a:r>
              <a:rPr lang="es-MX" dirty="0"/>
              <a:t>Generar, usar, reutilizar y respetar patrones.</a:t>
            </a:r>
          </a:p>
          <a:p>
            <a:pPr lvl="1"/>
            <a:r>
              <a:rPr lang="es-MX" dirty="0" smtClean="0"/>
              <a:t>Valerse </a:t>
            </a:r>
            <a:r>
              <a:rPr lang="es-MX" dirty="0"/>
              <a:t>de, y respetar los </a:t>
            </a:r>
            <a:r>
              <a:rPr lang="es-MX" dirty="0" err="1"/>
              <a:t>guidelines</a:t>
            </a:r>
            <a:r>
              <a:rPr lang="es-MX" dirty="0"/>
              <a:t> de cada sistema operativo y/o entorno.</a:t>
            </a:r>
          </a:p>
          <a:p>
            <a:pPr lvl="1"/>
            <a:r>
              <a:rPr lang="es-MX" dirty="0"/>
              <a:t>No tener callejones sin salidas.</a:t>
            </a:r>
          </a:p>
          <a:p>
            <a:pPr marL="0" indent="0">
              <a:buNone/>
            </a:pPr>
            <a:endParaRPr lang="es-ES" dirty="0"/>
          </a:p>
        </p:txBody>
      </p:sp>
    </p:spTree>
    <p:extLst>
      <p:ext uri="{BB962C8B-B14F-4D97-AF65-F5344CB8AC3E}">
        <p14:creationId xmlns:p14="http://schemas.microsoft.com/office/powerpoint/2010/main" val="41073423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ES" b="1" dirty="0" err="1"/>
              <a:t>Wireframes</a:t>
            </a:r>
            <a:r>
              <a:rPr lang="es-ES" b="1" dirty="0"/>
              <a:t> y </a:t>
            </a:r>
            <a:r>
              <a:rPr lang="es-ES" b="1" dirty="0" err="1" smtClean="0"/>
              <a:t>Prototipado</a:t>
            </a:r>
            <a:endParaRPr lang="es-ES" dirty="0"/>
          </a:p>
        </p:txBody>
      </p:sp>
    </p:spTree>
    <p:extLst>
      <p:ext uri="{BB962C8B-B14F-4D97-AF65-F5344CB8AC3E}">
        <p14:creationId xmlns:p14="http://schemas.microsoft.com/office/powerpoint/2010/main" val="14046033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err="1"/>
              <a:t>Wireframes</a:t>
            </a:r>
            <a:endParaRPr lang="es-ES" dirty="0"/>
          </a:p>
        </p:txBody>
      </p:sp>
      <p:sp>
        <p:nvSpPr>
          <p:cNvPr id="3" name="Marcador de contenido 2"/>
          <p:cNvSpPr>
            <a:spLocks noGrp="1"/>
          </p:cNvSpPr>
          <p:nvPr>
            <p:ph sz="half" idx="1"/>
          </p:nvPr>
        </p:nvSpPr>
        <p:spPr/>
        <p:txBody>
          <a:bodyPr/>
          <a:lstStyle/>
          <a:p>
            <a:r>
              <a:rPr lang="es-MX" dirty="0"/>
              <a:t>Los </a:t>
            </a:r>
            <a:r>
              <a:rPr lang="es-MX" b="1" dirty="0" err="1"/>
              <a:t>wireframes</a:t>
            </a:r>
            <a:r>
              <a:rPr lang="es-MX" dirty="0"/>
              <a:t> son bocetos que van a dar sentido a la aplicación que estamos desarrollando de forma estructural.</a:t>
            </a:r>
            <a:br>
              <a:rPr lang="es-MX" dirty="0"/>
            </a:br>
            <a:r>
              <a:rPr lang="es-MX" dirty="0"/>
              <a:t>Es recomendable que se hagan en papel ya que en esta etapa no vamos a concentrarnos tanto en el diseño sino en la estructura de la aplicación.</a:t>
            </a:r>
          </a:p>
          <a:p>
            <a:pPr marL="0" indent="0">
              <a:buNone/>
            </a:pPr>
            <a:endParaRPr lang="es-ES" dirty="0"/>
          </a:p>
        </p:txBody>
      </p:sp>
      <p:pic>
        <p:nvPicPr>
          <p:cNvPr id="1026" name="Picture 2" descr="Resultado de la imagen para wireframes"/>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5089524" y="2160589"/>
            <a:ext cx="4736863" cy="38807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93893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b="1" dirty="0"/>
              <a:t>Estructura en </a:t>
            </a:r>
            <a:r>
              <a:rPr lang="es-ES" b="1" dirty="0" err="1" smtClean="0"/>
              <a:t>wireframes</a:t>
            </a:r>
            <a:endParaRPr lang="es-ES" dirty="0"/>
          </a:p>
        </p:txBody>
      </p:sp>
      <p:sp>
        <p:nvSpPr>
          <p:cNvPr id="3" name="Marcador de contenido 2"/>
          <p:cNvSpPr>
            <a:spLocks noGrp="1"/>
          </p:cNvSpPr>
          <p:nvPr>
            <p:ph sz="half" idx="1"/>
          </p:nvPr>
        </p:nvSpPr>
        <p:spPr/>
        <p:txBody>
          <a:bodyPr/>
          <a:lstStyle/>
          <a:p>
            <a:r>
              <a:rPr lang="es-MX" b="1" dirty="0"/>
              <a:t>Puntos importantes para considerar:</a:t>
            </a:r>
          </a:p>
          <a:p>
            <a:pPr lvl="1"/>
            <a:r>
              <a:rPr lang="es-MX" dirty="0"/>
              <a:t>Los </a:t>
            </a:r>
            <a:r>
              <a:rPr lang="es-MX" b="1" dirty="0" err="1"/>
              <a:t>wireframes</a:t>
            </a:r>
            <a:r>
              <a:rPr lang="es-MX" dirty="0"/>
              <a:t> deben ser fácil de consumir y de entender.</a:t>
            </a:r>
          </a:p>
          <a:p>
            <a:pPr lvl="1"/>
            <a:r>
              <a:rPr lang="es-MX" dirty="0"/>
              <a:t>En los </a:t>
            </a:r>
            <a:r>
              <a:rPr lang="es-MX" b="1" dirty="0" err="1"/>
              <a:t>wireframes</a:t>
            </a:r>
            <a:r>
              <a:rPr lang="es-MX" dirty="0"/>
              <a:t> podemos experimentar varias alternativas que nos lleven a la mejor forma de presentarle la información al usuario</a:t>
            </a:r>
            <a:r>
              <a:rPr lang="es-MX" dirty="0" smtClean="0"/>
              <a:t>.</a:t>
            </a:r>
            <a:endParaRPr lang="es-MX" dirty="0"/>
          </a:p>
        </p:txBody>
      </p:sp>
      <p:pic>
        <p:nvPicPr>
          <p:cNvPr id="2050" name="Picture 2" descr="Resultado de la imagen para wireframes"/>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5089525" y="2160589"/>
            <a:ext cx="5037114" cy="38807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57890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b="1" dirty="0"/>
              <a:t>Flujo de </a:t>
            </a:r>
            <a:r>
              <a:rPr lang="es-ES" b="1" dirty="0" err="1" smtClean="0"/>
              <a:t>wireframes</a:t>
            </a:r>
            <a:endParaRPr lang="es-ES" dirty="0"/>
          </a:p>
        </p:txBody>
      </p:sp>
      <p:sp>
        <p:nvSpPr>
          <p:cNvPr id="3" name="Marcador de contenido 2"/>
          <p:cNvSpPr>
            <a:spLocks noGrp="1"/>
          </p:cNvSpPr>
          <p:nvPr>
            <p:ph idx="1"/>
          </p:nvPr>
        </p:nvSpPr>
        <p:spPr/>
        <p:txBody>
          <a:bodyPr/>
          <a:lstStyle/>
          <a:p>
            <a:r>
              <a:rPr lang="es-MX" dirty="0"/>
              <a:t>Un recurso completo que explica el valor de los </a:t>
            </a:r>
            <a:r>
              <a:rPr lang="es-MX" dirty="0" err="1"/>
              <a:t>wireframes</a:t>
            </a:r>
            <a:r>
              <a:rPr lang="es-MX" dirty="0"/>
              <a:t>, cómo entran en juego la interfaz de usuario (UI) y la experiencia de usuario (UX) en las primeras etapas del diseño de aplicaciones y páginas web, y cómo el software logra que todo sea más fácil, rápido y eficiente</a:t>
            </a:r>
            <a:r>
              <a:rPr lang="es-MX" dirty="0" smtClean="0"/>
              <a:t>.</a:t>
            </a:r>
          </a:p>
          <a:p>
            <a:r>
              <a:rPr lang="es-MX" dirty="0"/>
              <a:t>En un principio, el término "</a:t>
            </a:r>
            <a:r>
              <a:rPr lang="es-MX" dirty="0" err="1"/>
              <a:t>wireframe</a:t>
            </a:r>
            <a:r>
              <a:rPr lang="es-MX" dirty="0"/>
              <a:t>" significaba una representación visual de objetos tridimensionales, como aquellos empleados en el desarrollo y diseño de productos. Ahora también se usa para describir el modelado 3D en animación por computadora y en el diseño y desarrollo de aplicaciones móviles y páginas web 2D.</a:t>
            </a:r>
            <a:endParaRPr lang="es-ES" dirty="0"/>
          </a:p>
        </p:txBody>
      </p:sp>
    </p:spTree>
    <p:extLst>
      <p:ext uri="{BB962C8B-B14F-4D97-AF65-F5344CB8AC3E}">
        <p14:creationId xmlns:p14="http://schemas.microsoft.com/office/powerpoint/2010/main" val="31939805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b="1" dirty="0"/>
              <a:t>Toma de decisiones </a:t>
            </a:r>
            <a:r>
              <a:rPr lang="es-ES" b="1" dirty="0" smtClean="0"/>
              <a:t>importantes</a:t>
            </a:r>
            <a:endParaRPr lang="es-ES" dirty="0"/>
          </a:p>
        </p:txBody>
      </p:sp>
      <p:sp>
        <p:nvSpPr>
          <p:cNvPr id="3" name="Marcador de contenido 2"/>
          <p:cNvSpPr>
            <a:spLocks noGrp="1"/>
          </p:cNvSpPr>
          <p:nvPr>
            <p:ph idx="1"/>
          </p:nvPr>
        </p:nvSpPr>
        <p:spPr/>
        <p:txBody>
          <a:bodyPr/>
          <a:lstStyle/>
          <a:p>
            <a:r>
              <a:rPr lang="es-MX" dirty="0"/>
              <a:t>Los </a:t>
            </a:r>
            <a:r>
              <a:rPr lang="es-MX" b="1" dirty="0" err="1"/>
              <a:t>wireframes</a:t>
            </a:r>
            <a:r>
              <a:rPr lang="es-MX" dirty="0"/>
              <a:t> en papel nos permiten tomar decisiones de manera más rápida y concreta. Dejar de lado detalles de diseño nos permite concentrarnos en lo que es importante en nuestro producto, el cómo va a resolver las necesidades de nuestros usuarios.</a:t>
            </a:r>
            <a:endParaRPr lang="es-ES" dirty="0"/>
          </a:p>
        </p:txBody>
      </p:sp>
    </p:spTree>
    <p:extLst>
      <p:ext uri="{BB962C8B-B14F-4D97-AF65-F5344CB8AC3E}">
        <p14:creationId xmlns:p14="http://schemas.microsoft.com/office/powerpoint/2010/main" val="42495976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MX" b="1" dirty="0"/>
              <a:t>Herramientas y recursos para el diseño de productos digitales</a:t>
            </a:r>
            <a:br>
              <a:rPr lang="es-MX" b="1" dirty="0"/>
            </a:br>
            <a:r>
              <a:rPr lang="es-MX" dirty="0"/>
              <a:t/>
            </a:r>
            <a:br>
              <a:rPr lang="es-MX" dirty="0"/>
            </a:br>
            <a:endParaRPr lang="es-ES" dirty="0"/>
          </a:p>
        </p:txBody>
      </p:sp>
      <p:sp>
        <p:nvSpPr>
          <p:cNvPr id="3" name="Marcador de contenido 2"/>
          <p:cNvSpPr>
            <a:spLocks noGrp="1"/>
          </p:cNvSpPr>
          <p:nvPr>
            <p:ph idx="1"/>
          </p:nvPr>
        </p:nvSpPr>
        <p:spPr/>
        <p:txBody>
          <a:bodyPr/>
          <a:lstStyle/>
          <a:p>
            <a:r>
              <a:rPr lang="es-MX" dirty="0"/>
              <a:t>Lo más importante es que elijan de acuerdo a su comodidad y experiencias, las mejores herramientas que les faciliten el proceso de diseño.</a:t>
            </a:r>
            <a:br>
              <a:rPr lang="es-MX" dirty="0"/>
            </a:br>
            <a:r>
              <a:rPr lang="es-MX" dirty="0"/>
              <a:t>Les compartimos en este vídeo algunas alternativas.</a:t>
            </a:r>
            <a:endParaRPr lang="es-ES" dirty="0"/>
          </a:p>
        </p:txBody>
      </p:sp>
    </p:spTree>
    <p:extLst>
      <p:ext uri="{BB962C8B-B14F-4D97-AF65-F5344CB8AC3E}">
        <p14:creationId xmlns:p14="http://schemas.microsoft.com/office/powerpoint/2010/main" val="42927545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MX" b="1" dirty="0" err="1"/>
              <a:t>Wireframes</a:t>
            </a:r>
            <a:r>
              <a:rPr lang="es-MX" b="1" dirty="0"/>
              <a:t> digitales de baja </a:t>
            </a:r>
            <a:r>
              <a:rPr lang="es-MX" b="1" dirty="0" smtClean="0"/>
              <a:t>fidelidad</a:t>
            </a:r>
            <a:endParaRPr lang="es-ES" dirty="0"/>
          </a:p>
        </p:txBody>
      </p:sp>
      <p:sp>
        <p:nvSpPr>
          <p:cNvPr id="3" name="Marcador de contenido 2"/>
          <p:cNvSpPr>
            <a:spLocks noGrp="1"/>
          </p:cNvSpPr>
          <p:nvPr>
            <p:ph idx="1"/>
          </p:nvPr>
        </p:nvSpPr>
        <p:spPr/>
        <p:txBody>
          <a:bodyPr/>
          <a:lstStyle/>
          <a:p>
            <a:r>
              <a:rPr lang="es-MX" dirty="0"/>
              <a:t>En un </a:t>
            </a:r>
            <a:r>
              <a:rPr lang="es-MX" b="1" dirty="0" err="1"/>
              <a:t>wireframe</a:t>
            </a:r>
            <a:r>
              <a:rPr lang="es-MX" b="1" dirty="0"/>
              <a:t> de baja fidelidad</a:t>
            </a:r>
            <a:r>
              <a:rPr lang="es-MX" dirty="0"/>
              <a:t> vamos a pasar la estructura que dibujamos en el papel a digital. No vamos a preocuparnos aún por ser detallados con el diseño, simplemente digitalizaremos la estructura de nuestra </a:t>
            </a:r>
            <a:r>
              <a:rPr lang="es-MX" dirty="0" err="1"/>
              <a:t>app</a:t>
            </a:r>
            <a:r>
              <a:rPr lang="es-MX" dirty="0"/>
              <a:t>.</a:t>
            </a:r>
            <a:endParaRPr lang="es-ES" dirty="0"/>
          </a:p>
        </p:txBody>
      </p:sp>
      <p:pic>
        <p:nvPicPr>
          <p:cNvPr id="5" name="Imagen 4"/>
          <p:cNvPicPr>
            <a:picLocks noChangeAspect="1"/>
          </p:cNvPicPr>
          <p:nvPr/>
        </p:nvPicPr>
        <p:blipFill>
          <a:blip r:embed="rId2"/>
          <a:stretch>
            <a:fillRect/>
          </a:stretch>
        </p:blipFill>
        <p:spPr>
          <a:xfrm>
            <a:off x="1473958" y="3619790"/>
            <a:ext cx="8881680" cy="2874959"/>
          </a:xfrm>
          <a:prstGeom prst="rect">
            <a:avLst/>
          </a:prstGeom>
        </p:spPr>
      </p:pic>
    </p:spTree>
    <p:extLst>
      <p:ext uri="{BB962C8B-B14F-4D97-AF65-F5344CB8AC3E}">
        <p14:creationId xmlns:p14="http://schemas.microsoft.com/office/powerpoint/2010/main" val="24805543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b="1" dirty="0" err="1"/>
              <a:t>Wireframes</a:t>
            </a:r>
            <a:r>
              <a:rPr lang="es-ES" b="1" dirty="0"/>
              <a:t> digitales de alta </a:t>
            </a:r>
            <a:r>
              <a:rPr lang="es-ES" b="1" dirty="0" smtClean="0"/>
              <a:t>fidelidad</a:t>
            </a:r>
            <a:endParaRPr lang="es-ES" dirty="0"/>
          </a:p>
        </p:txBody>
      </p:sp>
      <p:sp>
        <p:nvSpPr>
          <p:cNvPr id="3" name="Marcador de contenido 2"/>
          <p:cNvSpPr>
            <a:spLocks noGrp="1"/>
          </p:cNvSpPr>
          <p:nvPr>
            <p:ph idx="1"/>
          </p:nvPr>
        </p:nvSpPr>
        <p:spPr/>
        <p:txBody>
          <a:bodyPr/>
          <a:lstStyle/>
          <a:p>
            <a:r>
              <a:rPr lang="es-MX" dirty="0"/>
              <a:t>En un </a:t>
            </a:r>
            <a:r>
              <a:rPr lang="es-MX" b="1" dirty="0" err="1"/>
              <a:t>wireframe</a:t>
            </a:r>
            <a:r>
              <a:rPr lang="es-MX" b="1" dirty="0"/>
              <a:t> de alta fidelidad</a:t>
            </a:r>
            <a:r>
              <a:rPr lang="es-MX" dirty="0"/>
              <a:t> ya vamos a comenzar a identificar más detalles de la aplicación. Comenzaremos a tomar decisiones respecto al diseño y la distribución de la información que queremos presentar al usuario.</a:t>
            </a:r>
            <a:endParaRPr lang="es-ES" dirty="0"/>
          </a:p>
        </p:txBody>
      </p:sp>
    </p:spTree>
    <p:extLst>
      <p:ext uri="{BB962C8B-B14F-4D97-AF65-F5344CB8AC3E}">
        <p14:creationId xmlns:p14="http://schemas.microsoft.com/office/powerpoint/2010/main" val="16814651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MX" b="1" dirty="0" err="1"/>
              <a:t>Overview</a:t>
            </a:r>
            <a:r>
              <a:rPr lang="es-MX" b="1" dirty="0"/>
              <a:t> del proyecto del Curso de Diseño de Interfaces y UX</a:t>
            </a:r>
            <a:br>
              <a:rPr lang="es-MX" b="1" dirty="0"/>
            </a:br>
            <a:r>
              <a:rPr lang="es-MX" dirty="0"/>
              <a:t/>
            </a:r>
            <a:br>
              <a:rPr lang="es-MX" dirty="0"/>
            </a:br>
            <a:endParaRPr lang="es-ES" dirty="0"/>
          </a:p>
        </p:txBody>
      </p:sp>
      <p:sp>
        <p:nvSpPr>
          <p:cNvPr id="3" name="Marcador de contenido 2"/>
          <p:cNvSpPr>
            <a:spLocks noGrp="1"/>
          </p:cNvSpPr>
          <p:nvPr>
            <p:ph idx="1"/>
          </p:nvPr>
        </p:nvSpPr>
        <p:spPr/>
        <p:txBody>
          <a:bodyPr/>
          <a:lstStyle/>
          <a:p>
            <a:r>
              <a:rPr lang="es-MX" dirty="0"/>
              <a:t>El </a:t>
            </a:r>
            <a:r>
              <a:rPr lang="es-MX" b="1" dirty="0"/>
              <a:t>proceso de diseño de un producto digital</a:t>
            </a:r>
            <a:r>
              <a:rPr lang="es-MX" dirty="0"/>
              <a:t> va a tener muchas cuestiones inciertas, sin embargo, nosotros debemos dar por hecho que el </a:t>
            </a:r>
            <a:r>
              <a:rPr lang="es-MX" i="1" dirty="0"/>
              <a:t>producto</a:t>
            </a:r>
            <a:r>
              <a:rPr lang="es-MX" dirty="0"/>
              <a:t> debe y necesita cambiar constantemente.</a:t>
            </a:r>
          </a:p>
          <a:p>
            <a:r>
              <a:rPr lang="es-MX" dirty="0"/>
              <a:t>En este curso vamos a aplicar este proceso para la creación de una </a:t>
            </a:r>
            <a:r>
              <a:rPr lang="es-MX" i="1" dirty="0"/>
              <a:t>aplicación de viajes</a:t>
            </a:r>
            <a:r>
              <a:rPr lang="es-MX" dirty="0"/>
              <a:t> que tenga todo lo necesario para que el usuario no tenga qué preocuparse de buscar ningún detalle de su viaje fuera de nuestra aplicación</a:t>
            </a:r>
            <a:r>
              <a:rPr lang="es-MX" dirty="0" smtClean="0"/>
              <a:t>.</a:t>
            </a:r>
            <a:endParaRPr lang="es-MX" dirty="0"/>
          </a:p>
        </p:txBody>
      </p:sp>
    </p:spTree>
    <p:extLst>
      <p:ext uri="{BB962C8B-B14F-4D97-AF65-F5344CB8AC3E}">
        <p14:creationId xmlns:p14="http://schemas.microsoft.com/office/powerpoint/2010/main" val="3175872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b="1" dirty="0"/>
              <a:t>Prototipos </a:t>
            </a:r>
            <a:r>
              <a:rPr lang="es-ES" b="1" dirty="0" smtClean="0"/>
              <a:t>interactivos</a:t>
            </a:r>
            <a:endParaRPr lang="es-ES" dirty="0"/>
          </a:p>
        </p:txBody>
      </p:sp>
      <p:sp>
        <p:nvSpPr>
          <p:cNvPr id="3" name="Marcador de contenido 2"/>
          <p:cNvSpPr>
            <a:spLocks noGrp="1"/>
          </p:cNvSpPr>
          <p:nvPr>
            <p:ph idx="1"/>
          </p:nvPr>
        </p:nvSpPr>
        <p:spPr/>
        <p:txBody>
          <a:bodyPr/>
          <a:lstStyle/>
          <a:p>
            <a:r>
              <a:rPr lang="es-MX" dirty="0"/>
              <a:t>En los </a:t>
            </a:r>
            <a:r>
              <a:rPr lang="es-MX" b="1" dirty="0"/>
              <a:t>prototipos</a:t>
            </a:r>
            <a:r>
              <a:rPr lang="es-MX" dirty="0"/>
              <a:t> vamos a poder agregar interacciones que nos muestren cómo reaccionan nuestros </a:t>
            </a:r>
            <a:r>
              <a:rPr lang="es-MX" dirty="0" err="1"/>
              <a:t>feautures</a:t>
            </a:r>
            <a:r>
              <a:rPr lang="es-MX" dirty="0"/>
              <a:t> al ser utilizados por los usuarios.</a:t>
            </a:r>
          </a:p>
          <a:p>
            <a:pPr marL="0" indent="0">
              <a:buNone/>
            </a:pPr>
            <a:endParaRPr lang="es-ES" dirty="0"/>
          </a:p>
        </p:txBody>
      </p:sp>
    </p:spTree>
    <p:extLst>
      <p:ext uri="{BB962C8B-B14F-4D97-AF65-F5344CB8AC3E}">
        <p14:creationId xmlns:p14="http://schemas.microsoft.com/office/powerpoint/2010/main" val="14912934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b="1" dirty="0" err="1"/>
              <a:t>Testing</a:t>
            </a:r>
            <a:r>
              <a:rPr lang="es-ES" b="1" dirty="0"/>
              <a:t> con </a:t>
            </a:r>
            <a:r>
              <a:rPr lang="es-ES" b="1" dirty="0" smtClean="0"/>
              <a:t>usuarios</a:t>
            </a:r>
            <a:endParaRPr lang="es-ES" dirty="0"/>
          </a:p>
        </p:txBody>
      </p:sp>
      <p:sp>
        <p:nvSpPr>
          <p:cNvPr id="3" name="Marcador de contenido 2"/>
          <p:cNvSpPr>
            <a:spLocks noGrp="1"/>
          </p:cNvSpPr>
          <p:nvPr>
            <p:ph idx="1"/>
          </p:nvPr>
        </p:nvSpPr>
        <p:spPr/>
        <p:txBody>
          <a:bodyPr/>
          <a:lstStyle/>
          <a:p>
            <a:r>
              <a:rPr lang="es-MX" dirty="0"/>
              <a:t>Cosas que debemos definir para el </a:t>
            </a:r>
            <a:r>
              <a:rPr lang="es-MX" b="1" dirty="0"/>
              <a:t>testeo con </a:t>
            </a:r>
            <a:r>
              <a:rPr lang="es-MX" b="1" dirty="0" smtClean="0"/>
              <a:t>usuarios:</a:t>
            </a:r>
            <a:endParaRPr lang="es-MX" dirty="0"/>
          </a:p>
          <a:p>
            <a:pPr lvl="1"/>
            <a:r>
              <a:rPr lang="es-MX" b="1" dirty="0" err="1" smtClean="0"/>
              <a:t>Guión</a:t>
            </a:r>
            <a:r>
              <a:rPr lang="es-MX" b="1" dirty="0"/>
              <a:t>.</a:t>
            </a:r>
            <a:r>
              <a:rPr lang="es-MX" dirty="0"/>
              <a:t> Hay que definir el </a:t>
            </a:r>
            <a:r>
              <a:rPr lang="es-MX" dirty="0" smtClean="0"/>
              <a:t>testeo.</a:t>
            </a:r>
          </a:p>
          <a:p>
            <a:pPr lvl="1"/>
            <a:r>
              <a:rPr lang="es-MX" b="1" dirty="0" smtClean="0"/>
              <a:t>Prototipo</a:t>
            </a:r>
            <a:r>
              <a:rPr lang="es-MX" b="1" dirty="0"/>
              <a:t>.</a:t>
            </a:r>
            <a:r>
              <a:rPr lang="es-MX" dirty="0"/>
              <a:t> Que sea </a:t>
            </a:r>
            <a:r>
              <a:rPr lang="es-MX" dirty="0" smtClean="0"/>
              <a:t>navegable.</a:t>
            </a:r>
            <a:endParaRPr lang="es-MX" dirty="0"/>
          </a:p>
          <a:p>
            <a:pPr lvl="1"/>
            <a:r>
              <a:rPr lang="es-MX" b="1" dirty="0" smtClean="0"/>
              <a:t>Compañero</a:t>
            </a:r>
            <a:r>
              <a:rPr lang="es-MX" b="1" dirty="0"/>
              <a:t>.</a:t>
            </a:r>
            <a:r>
              <a:rPr lang="es-MX" dirty="0"/>
              <a:t> El encargado de tomar las notas </a:t>
            </a:r>
            <a:r>
              <a:rPr lang="es-MX" dirty="0" smtClean="0"/>
              <a:t>necesarias.</a:t>
            </a:r>
            <a:endParaRPr lang="es-MX" dirty="0"/>
          </a:p>
          <a:p>
            <a:pPr lvl="1"/>
            <a:r>
              <a:rPr lang="es-MX" b="1" dirty="0" smtClean="0"/>
              <a:t>Usuarios</a:t>
            </a:r>
            <a:r>
              <a:rPr lang="es-MX" b="1" dirty="0"/>
              <a:t>.</a:t>
            </a:r>
            <a:r>
              <a:rPr lang="es-MX" dirty="0"/>
              <a:t> Para poder hacer el testeo.</a:t>
            </a:r>
          </a:p>
          <a:p>
            <a:endParaRPr lang="es-ES" dirty="0"/>
          </a:p>
        </p:txBody>
      </p:sp>
    </p:spTree>
    <p:extLst>
      <p:ext uri="{BB962C8B-B14F-4D97-AF65-F5344CB8AC3E}">
        <p14:creationId xmlns:p14="http://schemas.microsoft.com/office/powerpoint/2010/main" val="30593126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ES" b="1" dirty="0"/>
              <a:t>Visual </a:t>
            </a:r>
            <a:r>
              <a:rPr lang="es-ES" b="1" dirty="0" err="1" smtClean="0"/>
              <a:t>Design</a:t>
            </a:r>
            <a:endParaRPr lang="es-ES" dirty="0"/>
          </a:p>
        </p:txBody>
      </p:sp>
    </p:spTree>
    <p:extLst>
      <p:ext uri="{BB962C8B-B14F-4D97-AF65-F5344CB8AC3E}">
        <p14:creationId xmlns:p14="http://schemas.microsoft.com/office/powerpoint/2010/main" val="137864121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b="1" dirty="0" err="1"/>
              <a:t>Research</a:t>
            </a:r>
            <a:r>
              <a:rPr lang="es-ES" b="1" dirty="0"/>
              <a:t> </a:t>
            </a:r>
            <a:r>
              <a:rPr lang="es-ES" b="1" dirty="0" smtClean="0"/>
              <a:t>Visual</a:t>
            </a:r>
            <a:endParaRPr lang="es-ES" dirty="0"/>
          </a:p>
        </p:txBody>
      </p:sp>
      <p:sp>
        <p:nvSpPr>
          <p:cNvPr id="3" name="Marcador de contenido 2"/>
          <p:cNvSpPr>
            <a:spLocks noGrp="1"/>
          </p:cNvSpPr>
          <p:nvPr>
            <p:ph idx="1"/>
          </p:nvPr>
        </p:nvSpPr>
        <p:spPr/>
        <p:txBody>
          <a:bodyPr/>
          <a:lstStyle/>
          <a:p>
            <a:r>
              <a:rPr lang="es-MX" dirty="0"/>
              <a:t>Es muy importante que busquemos </a:t>
            </a:r>
            <a:r>
              <a:rPr lang="es-MX" b="1" i="1" dirty="0"/>
              <a:t>inspiración</a:t>
            </a:r>
            <a:r>
              <a:rPr lang="es-MX" dirty="0"/>
              <a:t> para nuestros diseños, que miremos el trabajo de alguien más para poder llegar a lo que queremos lograr visualmente.</a:t>
            </a:r>
            <a:br>
              <a:rPr lang="es-MX" dirty="0"/>
            </a:br>
            <a:r>
              <a:rPr lang="es-MX" dirty="0"/>
              <a:t>Podemos valernos de los resultados que otros han tenido para crear los propios</a:t>
            </a:r>
            <a:r>
              <a:rPr lang="es-MX" dirty="0" smtClean="0"/>
              <a:t>.</a:t>
            </a:r>
            <a:endParaRPr lang="es-MX" dirty="0"/>
          </a:p>
        </p:txBody>
      </p:sp>
      <p:pic>
        <p:nvPicPr>
          <p:cNvPr id="11266" name="Picture 2" descr="Imagen relaciona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48398" y="3865184"/>
            <a:ext cx="5972270" cy="17933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30552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MX" b="1" dirty="0"/>
              <a:t>Diseñando la parte visual de la </a:t>
            </a:r>
            <a:r>
              <a:rPr lang="es-MX" b="1" dirty="0" smtClean="0"/>
              <a:t>aplicación</a:t>
            </a:r>
            <a:endParaRPr lang="es-ES" dirty="0"/>
          </a:p>
        </p:txBody>
      </p:sp>
      <p:sp>
        <p:nvSpPr>
          <p:cNvPr id="3" name="Marcador de contenido 2"/>
          <p:cNvSpPr>
            <a:spLocks noGrp="1"/>
          </p:cNvSpPr>
          <p:nvPr>
            <p:ph idx="1"/>
          </p:nvPr>
        </p:nvSpPr>
        <p:spPr/>
        <p:txBody>
          <a:bodyPr>
            <a:normAutofit fontScale="92500" lnSpcReduction="20000"/>
          </a:bodyPr>
          <a:lstStyle/>
          <a:p>
            <a:r>
              <a:rPr lang="es-MX" dirty="0"/>
              <a:t>Una aplicación es, entre otras cosas, una pieza de comunicación. Forma parte de un sistema y es una oportunidad para extender la identidad de una empresa o producto.</a:t>
            </a:r>
          </a:p>
          <a:p>
            <a:r>
              <a:rPr lang="es-MX" dirty="0"/>
              <a:t>A través de las diferentes pantallas de la </a:t>
            </a:r>
            <a:r>
              <a:rPr lang="es-MX" dirty="0" err="1"/>
              <a:t>app</a:t>
            </a:r>
            <a:r>
              <a:rPr lang="es-MX" dirty="0"/>
              <a:t>, los colores, tipografías y fondos actúan como elementos que reflejan esa identidad.</a:t>
            </a:r>
          </a:p>
          <a:p>
            <a:r>
              <a:rPr lang="es-MX" dirty="0"/>
              <a:t>Un elemento importante para la identidad es la marca. Aunque sea tentador hacer un uso extensivo y repetido de ella, se recomienda incluirla en lugares propicios para tal fin, como pantallas introductoras, pantallas para ingresar clave y usuario, o en la sección Acerca </a:t>
            </a:r>
            <a:r>
              <a:rPr lang="es-MX" dirty="0" smtClean="0"/>
              <a:t>de.</a:t>
            </a:r>
            <a:endParaRPr lang="es-MX" dirty="0"/>
          </a:p>
          <a:p>
            <a:r>
              <a:rPr lang="es-MX" dirty="0"/>
              <a:t>Inclusive, del concepto gráfico del logotipo se puede sacar los elementos visuales secundarios.</a:t>
            </a:r>
          </a:p>
          <a:p>
            <a:r>
              <a:rPr lang="es-MX" dirty="0"/>
              <a:t>Como en cualquier diseño, el objetivo de la tipografía es conseguir que el texto se lea con claridad. Esto se logra no solo con una adecuada elección de la fuente, sino también gestionando su tamaño, separación entre líneas, ancho de columnas y contraste visual con el fondo</a:t>
            </a:r>
            <a:r>
              <a:rPr lang="es-MX" dirty="0" smtClean="0"/>
              <a:t>.</a:t>
            </a:r>
            <a:endParaRPr lang="es-MX" dirty="0"/>
          </a:p>
        </p:txBody>
      </p:sp>
    </p:spTree>
    <p:extLst>
      <p:ext uri="{BB962C8B-B14F-4D97-AF65-F5344CB8AC3E}">
        <p14:creationId xmlns:p14="http://schemas.microsoft.com/office/powerpoint/2010/main" val="13540577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MX" b="1" dirty="0"/>
              <a:t>Cerrando UI y algunos </a:t>
            </a:r>
            <a:r>
              <a:rPr lang="es-MX" b="1" dirty="0" smtClean="0"/>
              <a:t>consejos</a:t>
            </a:r>
            <a:endParaRPr lang="es-ES" dirty="0"/>
          </a:p>
        </p:txBody>
      </p:sp>
      <p:sp>
        <p:nvSpPr>
          <p:cNvPr id="3" name="Marcador de contenido 2"/>
          <p:cNvSpPr>
            <a:spLocks noGrp="1"/>
          </p:cNvSpPr>
          <p:nvPr>
            <p:ph idx="1"/>
          </p:nvPr>
        </p:nvSpPr>
        <p:spPr/>
        <p:txBody>
          <a:bodyPr/>
          <a:lstStyle/>
          <a:p>
            <a:r>
              <a:rPr lang="en-US" dirty="0" err="1" smtClean="0"/>
              <a:t>Empezar</a:t>
            </a:r>
            <a:r>
              <a:rPr lang="en-US" dirty="0" smtClean="0"/>
              <a:t> </a:t>
            </a:r>
            <a:r>
              <a:rPr lang="en-US" dirty="0" err="1" smtClean="0"/>
              <a:t>primero</a:t>
            </a:r>
            <a:r>
              <a:rPr lang="en-US" dirty="0" smtClean="0"/>
              <a:t> en </a:t>
            </a:r>
            <a:r>
              <a:rPr lang="en-US" dirty="0" err="1" smtClean="0"/>
              <a:t>papel</a:t>
            </a:r>
            <a:r>
              <a:rPr lang="en-US" dirty="0" smtClean="0"/>
              <a:t> para </a:t>
            </a:r>
            <a:r>
              <a:rPr lang="en-US" dirty="0" err="1" smtClean="0"/>
              <a:t>definir</a:t>
            </a:r>
            <a:r>
              <a:rPr lang="en-US" dirty="0" smtClean="0"/>
              <a:t> </a:t>
            </a:r>
            <a:r>
              <a:rPr lang="en-US" dirty="0" err="1" smtClean="0"/>
              <a:t>toda</a:t>
            </a:r>
            <a:r>
              <a:rPr lang="en-US" dirty="0" smtClean="0"/>
              <a:t> la </a:t>
            </a:r>
            <a:r>
              <a:rPr lang="en-US" dirty="0" err="1" smtClean="0"/>
              <a:t>arquitectura</a:t>
            </a:r>
            <a:r>
              <a:rPr lang="en-US" dirty="0" smtClean="0"/>
              <a:t> de la </a:t>
            </a:r>
            <a:r>
              <a:rPr lang="en-US" dirty="0" err="1" smtClean="0"/>
              <a:t>informaci</a:t>
            </a:r>
            <a:r>
              <a:rPr lang="es-EC" dirty="0" smtClean="0"/>
              <a:t>ón y los </a:t>
            </a:r>
            <a:r>
              <a:rPr lang="es-EC" dirty="0" err="1" smtClean="0"/>
              <a:t>wireframes</a:t>
            </a:r>
            <a:r>
              <a:rPr lang="es-EC" dirty="0" smtClean="0"/>
              <a:t>.</a:t>
            </a:r>
          </a:p>
          <a:p>
            <a:r>
              <a:rPr lang="es-EC" dirty="0" err="1" smtClean="0"/>
              <a:t>Despues</a:t>
            </a:r>
            <a:r>
              <a:rPr lang="es-EC" dirty="0" smtClean="0"/>
              <a:t> pasar a la computadora para digitalizar los </a:t>
            </a:r>
            <a:r>
              <a:rPr lang="es-EC" dirty="0" err="1" smtClean="0"/>
              <a:t>wireframes</a:t>
            </a:r>
            <a:r>
              <a:rPr lang="es-EC" dirty="0" smtClean="0"/>
              <a:t>.</a:t>
            </a:r>
          </a:p>
          <a:p>
            <a:r>
              <a:rPr lang="es-EC" dirty="0" smtClean="0"/>
              <a:t>Tener la fidelidad alta 100% terminada.</a:t>
            </a:r>
          </a:p>
          <a:p>
            <a:r>
              <a:rPr lang="es-EC" dirty="0" smtClean="0"/>
              <a:t>Realizar los modales según como quiera el usuario para no tener inconvenientes en un futuro.</a:t>
            </a:r>
          </a:p>
          <a:p>
            <a:r>
              <a:rPr lang="es-EC" dirty="0" smtClean="0"/>
              <a:t>Recopilar toda la documentación necesaria para saber donde realizar cambios.</a:t>
            </a:r>
            <a:endParaRPr lang="es-ES" dirty="0"/>
          </a:p>
        </p:txBody>
      </p:sp>
    </p:spTree>
    <p:extLst>
      <p:ext uri="{BB962C8B-B14F-4D97-AF65-F5344CB8AC3E}">
        <p14:creationId xmlns:p14="http://schemas.microsoft.com/office/powerpoint/2010/main" val="20692662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err="1"/>
              <a:t>Styleguide</a:t>
            </a:r>
            <a:endParaRPr lang="es-ES" dirty="0"/>
          </a:p>
        </p:txBody>
      </p:sp>
      <p:sp>
        <p:nvSpPr>
          <p:cNvPr id="3" name="Marcador de contenido 2"/>
          <p:cNvSpPr>
            <a:spLocks noGrp="1"/>
          </p:cNvSpPr>
          <p:nvPr>
            <p:ph sz="half" idx="1"/>
          </p:nvPr>
        </p:nvSpPr>
        <p:spPr/>
        <p:txBody>
          <a:bodyPr>
            <a:normAutofit fontScale="92500" lnSpcReduction="10000"/>
          </a:bodyPr>
          <a:lstStyle/>
          <a:p>
            <a:r>
              <a:rPr lang="es-MX" dirty="0"/>
              <a:t>Una </a:t>
            </a:r>
            <a:r>
              <a:rPr lang="es-MX" b="1" dirty="0"/>
              <a:t>guía de estilo</a:t>
            </a:r>
            <a:r>
              <a:rPr lang="es-MX" dirty="0"/>
              <a:t> (o </a:t>
            </a:r>
            <a:r>
              <a:rPr lang="es-MX" b="1" dirty="0"/>
              <a:t>manual</a:t>
            </a:r>
            <a:r>
              <a:rPr lang="es-MX" dirty="0"/>
              <a:t> de </a:t>
            </a:r>
            <a:r>
              <a:rPr lang="es-MX" b="1" dirty="0"/>
              <a:t>estilo</a:t>
            </a:r>
            <a:r>
              <a:rPr lang="es-MX" dirty="0"/>
              <a:t> ) es un conjunto de estándares para la redacción y el diseño de documentos, ya sea para uso general o para una publicación, organización o campo específico. (A menudo se le llama hoja de </a:t>
            </a:r>
            <a:r>
              <a:rPr lang="es-MX" b="1" dirty="0"/>
              <a:t>estilo</a:t>
            </a:r>
            <a:r>
              <a:rPr lang="es-MX" dirty="0"/>
              <a:t> , aunque ese término tiene otros significados). Una </a:t>
            </a:r>
            <a:r>
              <a:rPr lang="es-MX" b="1" dirty="0"/>
              <a:t>guía de estilo</a:t>
            </a:r>
            <a:r>
              <a:rPr lang="es-MX" dirty="0"/>
              <a:t> </a:t>
            </a:r>
            <a:r>
              <a:rPr lang="es-MX" dirty="0" err="1" smtClean="0"/>
              <a:t>estab</a:t>
            </a:r>
            <a:endParaRPr lang="es-MX" dirty="0" smtClean="0"/>
          </a:p>
          <a:p>
            <a:r>
              <a:rPr lang="es-MX" b="1" dirty="0"/>
              <a:t>Una guía de estilo es un conjunto de estándares, principios y reglas que todo desarrollador o diseñador debe seguir para mejorar la presencia digital del </a:t>
            </a:r>
            <a:r>
              <a:rPr lang="es-MX" b="1" dirty="0" smtClean="0"/>
              <a:t>producto.</a:t>
            </a:r>
            <a:endParaRPr lang="es-ES" dirty="0"/>
          </a:p>
        </p:txBody>
      </p:sp>
      <p:pic>
        <p:nvPicPr>
          <p:cNvPr id="12290" name="Picture 2" descr="Resultado de imagen para GuÃ­a de estilo"/>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5430719" y="2160589"/>
            <a:ext cx="5119000" cy="38807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13507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b="1" dirty="0" smtClean="0"/>
              <a:t>Conclusión</a:t>
            </a:r>
            <a:endParaRPr lang="es-ES" dirty="0"/>
          </a:p>
        </p:txBody>
      </p:sp>
      <p:sp>
        <p:nvSpPr>
          <p:cNvPr id="3" name="Marcador de contenido 2"/>
          <p:cNvSpPr>
            <a:spLocks noGrp="1"/>
          </p:cNvSpPr>
          <p:nvPr>
            <p:ph idx="1"/>
          </p:nvPr>
        </p:nvSpPr>
        <p:spPr/>
        <p:txBody>
          <a:bodyPr/>
          <a:lstStyle/>
          <a:p>
            <a:r>
              <a:rPr lang="es-EC" dirty="0" smtClean="0"/>
              <a:t>Realizar encuestas para recibir un </a:t>
            </a:r>
            <a:r>
              <a:rPr lang="es-EC" dirty="0" err="1" smtClean="0"/>
              <a:t>imput</a:t>
            </a:r>
            <a:r>
              <a:rPr lang="es-EC" dirty="0" smtClean="0"/>
              <a:t> de los usuarios para definir las funcionalidades que se va a componer la aplicación.</a:t>
            </a:r>
          </a:p>
          <a:p>
            <a:r>
              <a:rPr lang="es-EC" dirty="0" smtClean="0"/>
              <a:t>Definir las funcionalidades dentro de la aplicación para saber que estaría dentro del MVP.</a:t>
            </a:r>
          </a:p>
          <a:p>
            <a:r>
              <a:rPr lang="es-EC" dirty="0" smtClean="0"/>
              <a:t>Trabajar en que como iba a estar dividida la pantalla de la aplicación.</a:t>
            </a:r>
          </a:p>
          <a:p>
            <a:r>
              <a:rPr lang="es-EC" dirty="0" smtClean="0"/>
              <a:t>Construir y saber las funcionalidades de cada </a:t>
            </a:r>
            <a:r>
              <a:rPr lang="es-EC" dirty="0" err="1" smtClean="0"/>
              <a:t>wireframe</a:t>
            </a:r>
            <a:r>
              <a:rPr lang="es-EC" dirty="0" smtClean="0"/>
              <a:t>.</a:t>
            </a:r>
          </a:p>
        </p:txBody>
      </p:sp>
    </p:spTree>
    <p:extLst>
      <p:ext uri="{BB962C8B-B14F-4D97-AF65-F5344CB8AC3E}">
        <p14:creationId xmlns:p14="http://schemas.microsoft.com/office/powerpoint/2010/main" val="10052828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MX" b="1" dirty="0"/>
              <a:t>Patrones de Diseño o Patrones de Interfaz de Usuario (UI</a:t>
            </a:r>
            <a:r>
              <a:rPr lang="es-MX" b="1" dirty="0" smtClean="0"/>
              <a:t>)</a:t>
            </a:r>
            <a:endParaRPr lang="es-ES" dirty="0"/>
          </a:p>
        </p:txBody>
      </p:sp>
      <p:sp>
        <p:nvSpPr>
          <p:cNvPr id="3" name="Marcador de contenido 2"/>
          <p:cNvSpPr>
            <a:spLocks noGrp="1"/>
          </p:cNvSpPr>
          <p:nvPr>
            <p:ph idx="1"/>
          </p:nvPr>
        </p:nvSpPr>
        <p:spPr/>
        <p:txBody>
          <a:bodyPr>
            <a:normAutofit fontScale="92500" lnSpcReduction="20000"/>
          </a:bodyPr>
          <a:lstStyle/>
          <a:p>
            <a:r>
              <a:rPr lang="es-MX" dirty="0"/>
              <a:t>Los </a:t>
            </a:r>
            <a:r>
              <a:rPr lang="es-MX" b="1" dirty="0"/>
              <a:t>Patrones de Diseño</a:t>
            </a:r>
            <a:r>
              <a:rPr lang="es-MX" dirty="0"/>
              <a:t> o </a:t>
            </a:r>
            <a:r>
              <a:rPr lang="es-MX" b="1" dirty="0"/>
              <a:t>Patrones de Interfaz de Usuario</a:t>
            </a:r>
            <a:r>
              <a:rPr lang="es-MX" dirty="0"/>
              <a:t> son soluciones de diseño para resolver problemas comunes en temas de interacción e interfaces de aplicaciones.</a:t>
            </a:r>
          </a:p>
          <a:p>
            <a:r>
              <a:rPr lang="es-MX" dirty="0"/>
              <a:t>Estos patrones cumplen su función basados en una serie de objetivos:</a:t>
            </a:r>
          </a:p>
          <a:p>
            <a:pPr lvl="1"/>
            <a:r>
              <a:rPr lang="es-MX" b="1" dirty="0"/>
              <a:t>Ser elementos de diseño reusables.</a:t>
            </a:r>
            <a:r>
              <a:rPr lang="es-MX" dirty="0"/>
              <a:t> Nos dan la oportunidad de tener un catálogo amplio de elementos que podemos reusar en nuestros diseños de acuerdo al tipo de problema que estemos intentando </a:t>
            </a:r>
            <a:r>
              <a:rPr lang="es-MX" dirty="0" smtClean="0"/>
              <a:t>resolver.</a:t>
            </a:r>
            <a:endParaRPr lang="es-MX" dirty="0"/>
          </a:p>
          <a:p>
            <a:pPr lvl="1"/>
            <a:r>
              <a:rPr lang="es-MX" b="1" dirty="0" smtClean="0"/>
              <a:t>Evitar </a:t>
            </a:r>
            <a:r>
              <a:rPr lang="es-MX" b="1" dirty="0"/>
              <a:t>reiteraciones.</a:t>
            </a:r>
            <a:r>
              <a:rPr lang="es-MX" dirty="0"/>
              <a:t> Una vez que existe un problema que va a ser constante en el diseño de una interfaz, tiene todo el sentido crear una solución que se pueda reusar y no repetir el proceso de solución.</a:t>
            </a:r>
          </a:p>
          <a:p>
            <a:pPr lvl="1"/>
            <a:r>
              <a:rPr lang="es-MX" b="1" dirty="0"/>
              <a:t>Estandarizar el diseño.</a:t>
            </a:r>
            <a:r>
              <a:rPr lang="es-MX" dirty="0"/>
              <a:t> No propone un estándar en la tendencia del diseño, lo que propone es un estándar en las soluciones de diseño.</a:t>
            </a:r>
          </a:p>
          <a:p>
            <a:pPr lvl="1"/>
            <a:r>
              <a:rPr lang="es-MX" b="1" dirty="0"/>
              <a:t>Condensa el conocimiento.</a:t>
            </a:r>
            <a:r>
              <a:rPr lang="es-MX" dirty="0"/>
              <a:t> Permite que nuevos diseños puedan contar con las soluciones estandarizadas para los problemas comunes.</a:t>
            </a:r>
          </a:p>
          <a:p>
            <a:pPr lvl="1"/>
            <a:r>
              <a:rPr lang="es-MX" b="1" dirty="0"/>
              <a:t>Ahorro de tiempo</a:t>
            </a:r>
            <a:r>
              <a:rPr lang="es-MX" dirty="0"/>
              <a:t> y mejora en la efectividad de una aplicación. Ayudan a que la interacción y el flujo del usuario en una aplicación sea más amigable y natural.</a:t>
            </a:r>
          </a:p>
          <a:p>
            <a:endParaRPr lang="es-ES" dirty="0"/>
          </a:p>
        </p:txBody>
      </p:sp>
    </p:spTree>
    <p:extLst>
      <p:ext uri="{BB962C8B-B14F-4D97-AF65-F5344CB8AC3E}">
        <p14:creationId xmlns:p14="http://schemas.microsoft.com/office/powerpoint/2010/main" val="26885770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b="1" dirty="0"/>
              <a:t>Patrones de Diseño o Patrones de Interfaz de Usuario (UI)</a:t>
            </a:r>
            <a:endParaRPr lang="es-ES" dirty="0"/>
          </a:p>
        </p:txBody>
      </p:sp>
      <p:sp>
        <p:nvSpPr>
          <p:cNvPr id="3" name="Marcador de contenido 2"/>
          <p:cNvSpPr>
            <a:spLocks noGrp="1"/>
          </p:cNvSpPr>
          <p:nvPr>
            <p:ph idx="1"/>
          </p:nvPr>
        </p:nvSpPr>
        <p:spPr/>
        <p:txBody>
          <a:bodyPr/>
          <a:lstStyle/>
          <a:p>
            <a:r>
              <a:rPr lang="es-MX" dirty="0"/>
              <a:t>Los </a:t>
            </a:r>
            <a:r>
              <a:rPr lang="es-MX" b="1" dirty="0"/>
              <a:t>Patrones de Diseño</a:t>
            </a:r>
            <a:r>
              <a:rPr lang="es-MX" dirty="0"/>
              <a:t> o de </a:t>
            </a:r>
            <a:r>
              <a:rPr lang="es-MX" b="1" dirty="0"/>
              <a:t>Interfaz de Usuario</a:t>
            </a:r>
            <a:r>
              <a:rPr lang="es-MX" dirty="0"/>
              <a:t> se clasifican de la siguiente manera:</a:t>
            </a:r>
          </a:p>
          <a:p>
            <a:pPr lvl="1"/>
            <a:r>
              <a:rPr lang="es-MX" b="1" dirty="0"/>
              <a:t>Patrones de Interacción:</a:t>
            </a:r>
            <a:r>
              <a:rPr lang="es-MX" dirty="0"/>
              <a:t> Comunicación fluida entre una aplicación y el usuario.</a:t>
            </a:r>
          </a:p>
          <a:p>
            <a:pPr lvl="1"/>
            <a:r>
              <a:rPr lang="es-MX" b="1" dirty="0"/>
              <a:t>Patrones de Usabilidad:</a:t>
            </a:r>
            <a:r>
              <a:rPr lang="es-MX" dirty="0"/>
              <a:t> Mejores soluciones para los problemas de uso entre el usuario y una aplicación.</a:t>
            </a:r>
          </a:p>
          <a:p>
            <a:pPr lvl="1"/>
            <a:r>
              <a:rPr lang="es-MX" b="1" dirty="0"/>
              <a:t>Patrones Arquitectónicos:</a:t>
            </a:r>
            <a:r>
              <a:rPr lang="es-MX" dirty="0"/>
              <a:t> Interacción de elementos entre niveles de Arquitectura de Información.</a:t>
            </a:r>
          </a:p>
          <a:p>
            <a:endParaRPr lang="es-ES" dirty="0"/>
          </a:p>
        </p:txBody>
      </p:sp>
    </p:spTree>
    <p:extLst>
      <p:ext uri="{BB962C8B-B14F-4D97-AF65-F5344CB8AC3E}">
        <p14:creationId xmlns:p14="http://schemas.microsoft.com/office/powerpoint/2010/main" val="22739721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ES" b="1" dirty="0" err="1"/>
              <a:t>User</a:t>
            </a:r>
            <a:r>
              <a:rPr lang="es-ES" b="1" dirty="0"/>
              <a:t> </a:t>
            </a:r>
            <a:r>
              <a:rPr lang="es-ES" b="1" dirty="0" err="1" smtClean="0"/>
              <a:t>Research</a:t>
            </a:r>
            <a:endParaRPr lang="es-ES" dirty="0"/>
          </a:p>
        </p:txBody>
      </p:sp>
    </p:spTree>
    <p:extLst>
      <p:ext uri="{BB962C8B-B14F-4D97-AF65-F5344CB8AC3E}">
        <p14:creationId xmlns:p14="http://schemas.microsoft.com/office/powerpoint/2010/main" val="39074610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p:cNvSpPr/>
          <p:nvPr/>
        </p:nvSpPr>
        <p:spPr>
          <a:xfrm>
            <a:off x="1951892" y="2967335"/>
            <a:ext cx="8288231" cy="923330"/>
          </a:xfrm>
          <a:prstGeom prst="rect">
            <a:avLst/>
          </a:prstGeom>
          <a:noFill/>
        </p:spPr>
        <p:txBody>
          <a:bodyPr wrap="none" lIns="91440" tIns="45720" rIns="91440" bIns="45720">
            <a:spAutoFit/>
          </a:bodyPr>
          <a:lstStyle/>
          <a:p>
            <a:pPr algn="ctr"/>
            <a:r>
              <a:rPr lang="es-EC" sz="5400" b="1" dirty="0" smtClean="0">
                <a:ln w="22225">
                  <a:solidFill>
                    <a:schemeClr val="accent2"/>
                  </a:solidFill>
                  <a:prstDash val="solid"/>
                </a:ln>
                <a:solidFill>
                  <a:schemeClr val="accent2">
                    <a:lumMod val="40000"/>
                    <a:lumOff val="60000"/>
                  </a:schemeClr>
                </a:solidFill>
              </a:rPr>
              <a:t>FIN DE LA PRESENTACIÓN</a:t>
            </a:r>
            <a:endParaRPr lang="es-ES"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11223993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b="1" dirty="0" err="1"/>
              <a:t>Benchmark</a:t>
            </a:r>
            <a:r>
              <a:rPr lang="es-ES" b="1" dirty="0"/>
              <a:t>: Entendiendo el </a:t>
            </a:r>
            <a:r>
              <a:rPr lang="es-ES" b="1" dirty="0" smtClean="0"/>
              <a:t>mercado</a:t>
            </a:r>
            <a:endParaRPr lang="es-ES" dirty="0"/>
          </a:p>
        </p:txBody>
      </p:sp>
      <p:sp>
        <p:nvSpPr>
          <p:cNvPr id="3" name="Marcador de contenido 2"/>
          <p:cNvSpPr>
            <a:spLocks noGrp="1"/>
          </p:cNvSpPr>
          <p:nvPr>
            <p:ph sz="half" idx="1"/>
          </p:nvPr>
        </p:nvSpPr>
        <p:spPr/>
        <p:txBody>
          <a:bodyPr>
            <a:normAutofit fontScale="92500" lnSpcReduction="20000"/>
          </a:bodyPr>
          <a:lstStyle/>
          <a:p>
            <a:r>
              <a:rPr lang="es-MX" dirty="0"/>
              <a:t>El </a:t>
            </a:r>
            <a:r>
              <a:rPr lang="es-MX" b="1" dirty="0" err="1"/>
              <a:t>Benchmark</a:t>
            </a:r>
            <a:r>
              <a:rPr lang="es-MX" dirty="0"/>
              <a:t> nos ayuda a hacer una comparación entre lo que otros están haciendo con lo que nosotros queremos hacer en el mercado.</a:t>
            </a:r>
          </a:p>
          <a:p>
            <a:r>
              <a:rPr lang="es-MX" dirty="0"/>
              <a:t>Estas son algunas de las cosas por las que es muy importante este proceso para el diseño de nuestra </a:t>
            </a:r>
            <a:r>
              <a:rPr lang="es-MX" dirty="0" smtClean="0"/>
              <a:t>aplicación:</a:t>
            </a:r>
          </a:p>
          <a:p>
            <a:pPr lvl="1"/>
            <a:r>
              <a:rPr lang="es-MX" dirty="0" smtClean="0"/>
              <a:t>Nos </a:t>
            </a:r>
            <a:r>
              <a:rPr lang="es-MX" dirty="0"/>
              <a:t>ayuda a </a:t>
            </a:r>
            <a:r>
              <a:rPr lang="es-MX" b="1" dirty="0"/>
              <a:t>conocer otras experiencias</a:t>
            </a:r>
            <a:r>
              <a:rPr lang="es-MX" dirty="0"/>
              <a:t> para poder </a:t>
            </a:r>
            <a:r>
              <a:rPr lang="es-MX" dirty="0" smtClean="0"/>
              <a:t>superarlas.</a:t>
            </a:r>
          </a:p>
          <a:p>
            <a:pPr lvl="1"/>
            <a:r>
              <a:rPr lang="es-MX" dirty="0" smtClean="0"/>
              <a:t>Enriquece </a:t>
            </a:r>
            <a:r>
              <a:rPr lang="es-MX" dirty="0"/>
              <a:t>nuestro </a:t>
            </a:r>
            <a:r>
              <a:rPr lang="es-MX" dirty="0" smtClean="0"/>
              <a:t>desarrollo.</a:t>
            </a:r>
          </a:p>
          <a:p>
            <a:pPr lvl="1"/>
            <a:r>
              <a:rPr lang="es-MX" dirty="0" smtClean="0"/>
              <a:t>Nos </a:t>
            </a:r>
            <a:r>
              <a:rPr lang="es-MX" dirty="0"/>
              <a:t>ayuda a </a:t>
            </a:r>
            <a:r>
              <a:rPr lang="es-MX" b="1" dirty="0"/>
              <a:t>aprovechar los estudios de usabilidad</a:t>
            </a:r>
            <a:r>
              <a:rPr lang="es-MX" dirty="0"/>
              <a:t> que han hecho </a:t>
            </a:r>
            <a:r>
              <a:rPr lang="es-MX" dirty="0" smtClean="0"/>
              <a:t>otros.</a:t>
            </a:r>
          </a:p>
          <a:p>
            <a:pPr lvl="1"/>
            <a:r>
              <a:rPr lang="es-MX" dirty="0" smtClean="0"/>
              <a:t>Nos </a:t>
            </a:r>
            <a:r>
              <a:rPr lang="es-MX" dirty="0"/>
              <a:t>ayuda a identificar lo que otros están haciendo mal o lo que no están haciendo para poder implementarlo.</a:t>
            </a:r>
          </a:p>
          <a:p>
            <a:endParaRPr lang="es-ES" dirty="0"/>
          </a:p>
        </p:txBody>
      </p:sp>
      <p:pic>
        <p:nvPicPr>
          <p:cNvPr id="5122" name="Picture 2" descr="Resultado de imagen para benchmark"/>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6398456" y="2397815"/>
            <a:ext cx="3346048" cy="29540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38152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b="1" dirty="0" err="1"/>
              <a:t>Research</a:t>
            </a:r>
            <a:r>
              <a:rPr lang="es-MX" b="1" dirty="0"/>
              <a:t>: Entendiendo necesidades de usuario</a:t>
            </a:r>
            <a:endParaRPr lang="es-ES" dirty="0"/>
          </a:p>
        </p:txBody>
      </p:sp>
      <p:sp>
        <p:nvSpPr>
          <p:cNvPr id="3" name="Marcador de contenido 2"/>
          <p:cNvSpPr>
            <a:spLocks noGrp="1"/>
          </p:cNvSpPr>
          <p:nvPr>
            <p:ph sz="half" idx="1"/>
          </p:nvPr>
        </p:nvSpPr>
        <p:spPr/>
        <p:txBody>
          <a:bodyPr>
            <a:normAutofit fontScale="92500" lnSpcReduction="10000"/>
          </a:bodyPr>
          <a:lstStyle/>
          <a:p>
            <a:r>
              <a:rPr lang="es-MX" dirty="0"/>
              <a:t>Una de las formas más útiles de responder las preguntas que vamos armando en el proceso de construir la estructura del diseño de nuestra aplicación es </a:t>
            </a:r>
            <a:r>
              <a:rPr lang="es-MX" b="1" dirty="0"/>
              <a:t>hablando con los usuarios</a:t>
            </a:r>
            <a:r>
              <a:rPr lang="es-MX" dirty="0"/>
              <a:t>. Podemos hacerlo de varias formas, pero una de las más útiles es la </a:t>
            </a:r>
            <a:r>
              <a:rPr lang="es-MX" b="1" dirty="0"/>
              <a:t>encuesta</a:t>
            </a:r>
            <a:r>
              <a:rPr lang="es-MX" dirty="0"/>
              <a:t>.</a:t>
            </a:r>
          </a:p>
          <a:p>
            <a:r>
              <a:rPr lang="es-MX" dirty="0"/>
              <a:t>En una </a:t>
            </a:r>
            <a:r>
              <a:rPr lang="es-MX" b="1" dirty="0"/>
              <a:t>encuesta</a:t>
            </a:r>
            <a:r>
              <a:rPr lang="es-MX" dirty="0"/>
              <a:t> podemos averiguar información de los usuarios que usualmente no podemos deducir, información que nos va a dar contexto de qué necesidades debemos pensar en cubrir y cómo podríamos llegar a lograrlo</a:t>
            </a:r>
            <a:r>
              <a:rPr lang="es-MX" dirty="0" smtClean="0"/>
              <a:t>.</a:t>
            </a:r>
            <a:endParaRPr lang="es-MX" dirty="0"/>
          </a:p>
        </p:txBody>
      </p:sp>
      <p:pic>
        <p:nvPicPr>
          <p:cNvPr id="6146" name="Picture 2" descr="Resultado de la imagen para la investigaciÃ³n"/>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5089524" y="2160589"/>
            <a:ext cx="4996171" cy="38807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6327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b="1" dirty="0" err="1"/>
              <a:t>Customer</a:t>
            </a:r>
            <a:r>
              <a:rPr lang="es-ES" b="1" dirty="0"/>
              <a:t> </a:t>
            </a:r>
            <a:r>
              <a:rPr lang="es-ES" b="1" dirty="0" err="1" smtClean="0"/>
              <a:t>Journey</a:t>
            </a:r>
            <a:endParaRPr lang="es-ES" dirty="0"/>
          </a:p>
        </p:txBody>
      </p:sp>
      <p:sp>
        <p:nvSpPr>
          <p:cNvPr id="3" name="Marcador de contenido 2"/>
          <p:cNvSpPr>
            <a:spLocks noGrp="1"/>
          </p:cNvSpPr>
          <p:nvPr>
            <p:ph idx="1"/>
          </p:nvPr>
        </p:nvSpPr>
        <p:spPr>
          <a:xfrm>
            <a:off x="677333" y="2160589"/>
            <a:ext cx="8630439" cy="3880773"/>
          </a:xfrm>
        </p:spPr>
        <p:txBody>
          <a:bodyPr/>
          <a:lstStyle/>
          <a:p>
            <a:r>
              <a:rPr lang="es-MX" dirty="0" smtClean="0"/>
              <a:t>El</a:t>
            </a:r>
            <a:r>
              <a:rPr lang="es-MX" dirty="0"/>
              <a:t> </a:t>
            </a:r>
            <a:r>
              <a:rPr lang="es-MX" b="1" dirty="0" err="1"/>
              <a:t>Customer</a:t>
            </a:r>
            <a:r>
              <a:rPr lang="es-MX" b="1" dirty="0"/>
              <a:t> </a:t>
            </a:r>
            <a:r>
              <a:rPr lang="es-MX" b="1" dirty="0" err="1"/>
              <a:t>Jorney</a:t>
            </a:r>
            <a:r>
              <a:rPr lang="es-MX" dirty="0"/>
              <a:t> es la forma en la que desglosamos el proceso que le toma al usuario desde que concibe la idea de acuerdo a su </a:t>
            </a:r>
            <a:r>
              <a:rPr lang="es-MX" i="1" dirty="0"/>
              <a:t>necesidad</a:t>
            </a:r>
            <a:r>
              <a:rPr lang="es-MX" dirty="0"/>
              <a:t>, y la forma en la que se comportaría en su búsqueda por </a:t>
            </a:r>
            <a:r>
              <a:rPr lang="es-MX" dirty="0" smtClean="0"/>
              <a:t>satisfacerla.</a:t>
            </a:r>
          </a:p>
          <a:p>
            <a:r>
              <a:rPr lang="es-MX" dirty="0"/>
              <a:t>N</a:t>
            </a:r>
            <a:r>
              <a:rPr lang="es-MX" dirty="0" smtClean="0"/>
              <a:t>ota: Durante </a:t>
            </a:r>
            <a:r>
              <a:rPr lang="es-MX" dirty="0"/>
              <a:t>el proceso de diseño de un producto digital vamos a tener constantemente </a:t>
            </a:r>
            <a:r>
              <a:rPr lang="es-MX" b="1" i="1" dirty="0" err="1"/>
              <a:t>brainstorms</a:t>
            </a:r>
            <a:r>
              <a:rPr lang="es-MX" dirty="0"/>
              <a:t>, es importante pensar si estas ideas nos ayudan a considerar </a:t>
            </a:r>
            <a:r>
              <a:rPr lang="es-MX" dirty="0" err="1"/>
              <a:t>features</a:t>
            </a:r>
            <a:r>
              <a:rPr lang="es-MX" dirty="0"/>
              <a:t> o funcionalidades que debemos considerar en nuestra aplicación</a:t>
            </a:r>
            <a:r>
              <a:rPr lang="es-MX" dirty="0" smtClean="0"/>
              <a:t>.</a:t>
            </a:r>
            <a:endParaRPr lang="es-MX" dirty="0"/>
          </a:p>
        </p:txBody>
      </p:sp>
      <p:pic>
        <p:nvPicPr>
          <p:cNvPr id="7172" name="Picture 4" descr="Resultado de la imagen para el viaje del client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1033" y="4299044"/>
            <a:ext cx="8925856" cy="22799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10707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b="1" dirty="0" err="1"/>
              <a:t>Proto</a:t>
            </a:r>
            <a:r>
              <a:rPr lang="es-ES" b="1" dirty="0"/>
              <a:t>-persona: El usuario </a:t>
            </a:r>
            <a:r>
              <a:rPr lang="es-ES" b="1" dirty="0" smtClean="0"/>
              <a:t>ideal</a:t>
            </a:r>
            <a:endParaRPr lang="es-ES" dirty="0"/>
          </a:p>
        </p:txBody>
      </p:sp>
      <p:sp>
        <p:nvSpPr>
          <p:cNvPr id="3" name="Marcador de contenido 2"/>
          <p:cNvSpPr>
            <a:spLocks noGrp="1"/>
          </p:cNvSpPr>
          <p:nvPr>
            <p:ph idx="1"/>
          </p:nvPr>
        </p:nvSpPr>
        <p:spPr/>
        <p:txBody>
          <a:bodyPr/>
          <a:lstStyle/>
          <a:p>
            <a:r>
              <a:rPr lang="es-MX" dirty="0"/>
              <a:t>Es necesario en el proceso de diseño de un producto digital definir un </a:t>
            </a:r>
            <a:r>
              <a:rPr lang="es-MX" b="1" dirty="0"/>
              <a:t>usuario ideal (</a:t>
            </a:r>
            <a:r>
              <a:rPr lang="es-MX" b="1" dirty="0" err="1"/>
              <a:t>proto</a:t>
            </a:r>
            <a:r>
              <a:rPr lang="es-MX" b="1" dirty="0"/>
              <a:t>-persona)</a:t>
            </a:r>
            <a:r>
              <a:rPr lang="es-MX" dirty="0"/>
              <a:t>, ya que esto nos va a ayudar a poder tener más claro qué tipo de </a:t>
            </a:r>
            <a:r>
              <a:rPr lang="es-MX" i="1" dirty="0"/>
              <a:t>funcionalidades</a:t>
            </a:r>
            <a:r>
              <a:rPr lang="es-MX" dirty="0"/>
              <a:t> debería tener nuestro producto, qué cosas son necesarias de considerar acerca de la vida del usuario fuera de la necesidad que queremos satisfacer, entre otras </a:t>
            </a:r>
            <a:r>
              <a:rPr lang="es-MX" dirty="0" smtClean="0"/>
              <a:t>cosas.</a:t>
            </a:r>
          </a:p>
          <a:p>
            <a:r>
              <a:rPr lang="es-MX" b="1" dirty="0" smtClean="0"/>
              <a:t>Nota:</a:t>
            </a:r>
            <a:r>
              <a:rPr lang="es-MX" b="1" dirty="0"/>
              <a:t> </a:t>
            </a:r>
            <a:r>
              <a:rPr lang="es-MX" dirty="0" smtClean="0"/>
              <a:t>Podemos </a:t>
            </a:r>
            <a:r>
              <a:rPr lang="es-MX" dirty="0"/>
              <a:t>definir un par de </a:t>
            </a:r>
            <a:r>
              <a:rPr lang="es-MX" b="1" dirty="0" err="1"/>
              <a:t>proto</a:t>
            </a:r>
            <a:r>
              <a:rPr lang="es-MX" b="1" dirty="0"/>
              <a:t>-personas</a:t>
            </a:r>
            <a:r>
              <a:rPr lang="es-MX" dirty="0"/>
              <a:t> más para tener posibilidades más amplias de crear un producto que se ajuste a diferentes tipos de persona con la misma necesidad</a:t>
            </a:r>
            <a:r>
              <a:rPr lang="es-MX" dirty="0" smtClean="0"/>
              <a:t>.</a:t>
            </a:r>
            <a:endParaRPr lang="es-MX" dirty="0"/>
          </a:p>
        </p:txBody>
      </p:sp>
    </p:spTree>
    <p:extLst>
      <p:ext uri="{BB962C8B-B14F-4D97-AF65-F5344CB8AC3E}">
        <p14:creationId xmlns:p14="http://schemas.microsoft.com/office/powerpoint/2010/main" val="14720590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err="1"/>
              <a:t>Stories</a:t>
            </a:r>
            <a:r>
              <a:rPr lang="es-ES" b="1" dirty="0"/>
              <a:t>: Narrativa (casos de uso)</a:t>
            </a:r>
            <a:endParaRPr lang="es-ES" dirty="0"/>
          </a:p>
        </p:txBody>
      </p:sp>
      <p:sp>
        <p:nvSpPr>
          <p:cNvPr id="3" name="Marcador de contenido 2"/>
          <p:cNvSpPr>
            <a:spLocks noGrp="1"/>
          </p:cNvSpPr>
          <p:nvPr>
            <p:ph idx="1"/>
          </p:nvPr>
        </p:nvSpPr>
        <p:spPr/>
        <p:txBody>
          <a:bodyPr/>
          <a:lstStyle/>
          <a:p>
            <a:r>
              <a:rPr lang="es-MX" dirty="0"/>
              <a:t>El ejercicio de crear una </a:t>
            </a:r>
            <a:r>
              <a:rPr lang="es-MX" b="1" dirty="0"/>
              <a:t>historia</a:t>
            </a:r>
            <a:r>
              <a:rPr lang="es-MX" dirty="0"/>
              <a:t> a partir de las </a:t>
            </a:r>
            <a:r>
              <a:rPr lang="es-MX" b="1" dirty="0" err="1"/>
              <a:t>proto</a:t>
            </a:r>
            <a:r>
              <a:rPr lang="es-MX" b="1" dirty="0"/>
              <a:t>-personas</a:t>
            </a:r>
            <a:r>
              <a:rPr lang="es-MX" dirty="0"/>
              <a:t> que hayamos definido, nos ayuda a evaluar las </a:t>
            </a:r>
            <a:r>
              <a:rPr lang="es-MX" i="1" dirty="0"/>
              <a:t>funcionalidades</a:t>
            </a:r>
            <a:r>
              <a:rPr lang="es-MX" dirty="0"/>
              <a:t> que podemos agregar a nuestro producto en cada uno de los momentos importantes que el usuario tiene a lo largo de su proceso de toma de decisiones respecto a su necesidad a cubrir.</a:t>
            </a:r>
          </a:p>
          <a:p>
            <a:r>
              <a:rPr lang="es-MX" dirty="0"/>
              <a:t>Esta historia está basada en especulaciones y en personajes ficticios, pero nos ayudará a tener mucho más claro hacia dónde queremos llevar el diseño de nuestro producto para ayudar a nuestros usuarios reales a obtener lo que desean de la forma más óptima</a:t>
            </a:r>
            <a:r>
              <a:rPr lang="es-MX" dirty="0" smtClean="0"/>
              <a:t>.</a:t>
            </a:r>
            <a:endParaRPr lang="es-MX" dirty="0"/>
          </a:p>
        </p:txBody>
      </p:sp>
    </p:spTree>
    <p:extLst>
      <p:ext uri="{BB962C8B-B14F-4D97-AF65-F5344CB8AC3E}">
        <p14:creationId xmlns:p14="http://schemas.microsoft.com/office/powerpoint/2010/main" val="2376784230"/>
      </p:ext>
    </p:extLst>
  </p:cSld>
  <p:clrMapOvr>
    <a:masterClrMapping/>
  </p:clrMapOvr>
</p:sld>
</file>

<file path=ppt/theme/theme1.xml><?xml version="1.0" encoding="utf-8"?>
<a:theme xmlns:a="http://schemas.openxmlformats.org/drawingml/2006/main" name="Faceta">
  <a:themeElements>
    <a:clrScheme name="Faceta">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a">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a">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docProps/app.xml><?xml version="1.0" encoding="utf-8"?>
<Properties xmlns="http://schemas.openxmlformats.org/officeDocument/2006/extended-properties" xmlns:vt="http://schemas.openxmlformats.org/officeDocument/2006/docPropsVTypes">
  <Template>Facet</Template>
  <TotalTime>181</TotalTime>
  <Words>796</Words>
  <Application>Microsoft Office PowerPoint</Application>
  <PresentationFormat>Panorámica</PresentationFormat>
  <Paragraphs>146</Paragraphs>
  <Slides>40</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40</vt:i4>
      </vt:variant>
    </vt:vector>
  </HeadingPairs>
  <TitlesOfParts>
    <vt:vector size="44" baseType="lpstr">
      <vt:lpstr>Arial</vt:lpstr>
      <vt:lpstr>Trebuchet MS</vt:lpstr>
      <vt:lpstr>Wingdings 3</vt:lpstr>
      <vt:lpstr>Faceta</vt:lpstr>
      <vt:lpstr>DISEÑO DE ITERFACES Y UX</vt:lpstr>
      <vt:lpstr>Introducción a UX</vt:lpstr>
      <vt:lpstr>Overview del proyecto del Curso de Diseño de Interfaces y UX  </vt:lpstr>
      <vt:lpstr>User Research</vt:lpstr>
      <vt:lpstr>Benchmark: Entendiendo el mercado</vt:lpstr>
      <vt:lpstr>Research: Entendiendo necesidades de usuario</vt:lpstr>
      <vt:lpstr>Customer Journey</vt:lpstr>
      <vt:lpstr>Proto-persona: El usuario ideal</vt:lpstr>
      <vt:lpstr>Stories: Narrativa (casos de uso)</vt:lpstr>
      <vt:lpstr>Definiendo el MVP de un producto</vt:lpstr>
      <vt:lpstr>User Interface y Arquitectura de Información</vt:lpstr>
      <vt:lpstr>Arquitectura de la Información (AI)</vt:lpstr>
      <vt:lpstr>Priorizando funcionalidades dentro de la Arquitectura de la Información  </vt:lpstr>
      <vt:lpstr>Patrones de Interfaz de Usuario (UI): Tipos de Navegación  </vt:lpstr>
      <vt:lpstr>Priorizando funcionalidades</vt:lpstr>
      <vt:lpstr>Utilizando \'Cards\' en la interfaz</vt:lpstr>
      <vt:lpstr>Patrones de UI para múltiples Cards</vt:lpstr>
      <vt:lpstr>Modales en una interfaz</vt:lpstr>
      <vt:lpstr>Empty States y Onboarding</vt:lpstr>
      <vt:lpstr>Microinteracciones</vt:lpstr>
      <vt:lpstr>Mandamientos del diseño de productos digitales  </vt:lpstr>
      <vt:lpstr>Wireframes y Prototipado</vt:lpstr>
      <vt:lpstr>Wireframes</vt:lpstr>
      <vt:lpstr>Estructura en wireframes</vt:lpstr>
      <vt:lpstr>Flujo de wireframes</vt:lpstr>
      <vt:lpstr>Toma de decisiones importantes</vt:lpstr>
      <vt:lpstr>Herramientas y recursos para el diseño de productos digitales  </vt:lpstr>
      <vt:lpstr>Wireframes digitales de baja fidelidad</vt:lpstr>
      <vt:lpstr>Wireframes digitales de alta fidelidad</vt:lpstr>
      <vt:lpstr>Prototipos interactivos</vt:lpstr>
      <vt:lpstr>Testing con usuarios</vt:lpstr>
      <vt:lpstr>Visual Design</vt:lpstr>
      <vt:lpstr>Research Visual</vt:lpstr>
      <vt:lpstr>Diseñando la parte visual de la aplicación</vt:lpstr>
      <vt:lpstr>Cerrando UI y algunos consejos</vt:lpstr>
      <vt:lpstr>Styleguide</vt:lpstr>
      <vt:lpstr>Conclusión</vt:lpstr>
      <vt:lpstr>Patrones de Diseño o Patrones de Interfaz de Usuario (UI)</vt:lpstr>
      <vt:lpstr>Patrones de Diseño o Patrones de Interfaz de Usuario (UI)</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DISEÑO DE ITERFACES Y UX</dc:title>
  <dc:creator>Yoshi</dc:creator>
  <cp:lastModifiedBy>Yoshi</cp:lastModifiedBy>
  <cp:revision>33</cp:revision>
  <dcterms:created xsi:type="dcterms:W3CDTF">2019-02-25T23:04:33Z</dcterms:created>
  <dcterms:modified xsi:type="dcterms:W3CDTF">2019-02-28T18:06:28Z</dcterms:modified>
</cp:coreProperties>
</file>

<file path=docProps/thumbnail.jpeg>
</file>